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75" r:id="rId4"/>
    <p:sldId id="267" r:id="rId5"/>
    <p:sldId id="278" r:id="rId6"/>
    <p:sldId id="276" r:id="rId7"/>
    <p:sldId id="277" r:id="rId8"/>
    <p:sldId id="279" r:id="rId9"/>
    <p:sldId id="280" r:id="rId10"/>
    <p:sldId id="281" r:id="rId11"/>
    <p:sldId id="274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96B80-B451-4C81-B520-DA1EA9F7FAE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6F514-15A5-467B-BDDF-6EBE3C112C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F514-15A5-467B-BDDF-6EBE3C112C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8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F514-15A5-467B-BDDF-6EBE3C112C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26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F514-15A5-467B-BDDF-6EBE3C112C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F514-15A5-467B-BDDF-6EBE3C112C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7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F514-15A5-467B-BDDF-6EBE3C112C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9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F514-15A5-467B-BDDF-6EBE3C112C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8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F514-15A5-467B-BDDF-6EBE3C112C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F514-15A5-467B-BDDF-6EBE3C112C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9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F514-15A5-467B-BDDF-6EBE3C112C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2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F514-15A5-467B-BDDF-6EBE3C112C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8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6F514-15A5-467B-BDDF-6EBE3C112C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468669-47FD-614E-BA9D-C4A25FE38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4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1FF50B-98C1-E54B-B8AA-7A8B1B303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7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0AEEEC-35CF-E841-9ED7-D11694554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4B2111-72BB-FC46-96DA-01B7211F6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8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E5AF3BF-A977-F04F-BAAE-D1B1938D4A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3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EE7196-4BA2-3548-9344-D8CDA63E3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0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318D58-C607-CA44-A3BB-993A2F41F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B664F8-46CC-BA42-96BB-DF004A9F9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655F03-93E8-DD44-B18D-35957C436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9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C40400-68E6-A347-80B4-EB5C92467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2FB95-2155-CF4C-8B17-A153FD7EC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99"/>
            <a:ext cx="9144000" cy="5156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5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ABA95A-D08F-224B-A996-47E53428A7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350"/>
            <a:ext cx="9144000" cy="5156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742E0-6190-084D-A138-9ECB73B3372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F88D7-9DD1-8044-A94A-A2C039975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1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2" r:id="rId9"/>
    <p:sldLayoutId id="2147483668" r:id="rId10"/>
    <p:sldLayoutId id="2147483669" r:id="rId11"/>
    <p:sldLayoutId id="214748367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949288E-71CB-7740-8F15-CB442CF78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358C97-9082-4894-AC0F-54E364750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49" y="1330878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Sexual and reproductive health during the COVID-19 pandemic in Brazil</a:t>
            </a:r>
            <a:br>
              <a:rPr lang="en-US" sz="3600" b="1" dirty="0"/>
            </a:b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59E8DD-2D47-4086-A388-C9DBD066B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7" y="2757813"/>
            <a:ext cx="6858000" cy="1241822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19 January 2022</a:t>
            </a:r>
          </a:p>
          <a:p>
            <a:pPr algn="ctr"/>
            <a:endParaRPr lang="en-US" sz="5600" dirty="0"/>
          </a:p>
          <a:p>
            <a:pPr algn="ctr"/>
            <a:r>
              <a:rPr lang="en-US" sz="5600" dirty="0" err="1"/>
              <a:t>Brunah</a:t>
            </a:r>
            <a:r>
              <a:rPr lang="en-US" sz="5600" dirty="0"/>
              <a:t> </a:t>
            </a:r>
            <a:r>
              <a:rPr lang="en-US" sz="5600" dirty="0" err="1"/>
              <a:t>Schall</a:t>
            </a:r>
            <a:r>
              <a:rPr lang="en-US" sz="5600" dirty="0"/>
              <a:t>, PhD</a:t>
            </a:r>
          </a:p>
          <a:p>
            <a:pPr algn="ctr"/>
            <a:r>
              <a:rPr lang="en-US" sz="5600" dirty="0" err="1"/>
              <a:t>Fiocruz</a:t>
            </a:r>
            <a:r>
              <a:rPr lang="en-US" sz="5600" dirty="0"/>
              <a:t> Minas – Oswaldo Cruz Foundation</a:t>
            </a:r>
          </a:p>
          <a:p>
            <a:pPr algn="ctr"/>
            <a:r>
              <a:rPr lang="en-US" sz="5600" dirty="0"/>
              <a:t>Email: brunah.schall@gmail.com</a:t>
            </a:r>
          </a:p>
          <a:p>
            <a:pPr algn="ctr"/>
            <a:r>
              <a:rPr lang="en-US" sz="5600" dirty="0"/>
              <a:t>Twitter: @bsep23</a:t>
            </a:r>
          </a:p>
          <a:p>
            <a:pPr algn="ctr"/>
            <a:endParaRPr lang="en-US" sz="1800" dirty="0"/>
          </a:p>
          <a:p>
            <a:pPr algn="ctr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7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7303-F8CB-4919-98BA-A646E929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42" y="157522"/>
            <a:ext cx="5270956" cy="71105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Learnings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B1F837-9C3A-4CB0-AE00-7268CC5B3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953" y="999312"/>
            <a:ext cx="8521747" cy="4149213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The importance of data </a:t>
            </a:r>
            <a:r>
              <a:rPr lang="en-US" sz="1800" dirty="0">
                <a:sym typeface="Wingdings" panose="05000000000000000000" pitchFamily="2" charset="2"/>
              </a:rPr>
              <a:t> real time if possible, in order to act 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Circulation of qualified information </a:t>
            </a:r>
            <a:r>
              <a:rPr lang="en-US" sz="1800" dirty="0">
                <a:sym typeface="Wingdings" panose="05000000000000000000" pitchFamily="2" charset="2"/>
              </a:rPr>
              <a:t> working with the hypothesis that the fear to go to the health service was highly related to lack of information or misinformation/fake news/denialism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Reorganization of the services and patients accordingly with the needs of each case   in some cases time is everything, to treat the cancer in early stages or to treat the problem before it becomes cancer.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Importance of keeping a memory of the situation and to open spaces for women to share their experiences.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1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74596F4-42D5-41B6-9301-664EDF5C9A30}"/>
              </a:ext>
            </a:extLst>
          </p:cNvPr>
          <p:cNvSpPr txBox="1"/>
          <p:nvPr/>
        </p:nvSpPr>
        <p:spPr>
          <a:xfrm>
            <a:off x="2549559" y="1282808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157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7303-F8CB-4919-98BA-A646E929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7" y="-175084"/>
            <a:ext cx="5896184" cy="711052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Covid-19 pandemic context in Brazil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D845E4F-1CF3-4AAB-AF3B-01B8DB655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52" y="334119"/>
            <a:ext cx="8172893" cy="31577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effectLst/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Brazil </a:t>
            </a:r>
            <a:r>
              <a:rPr lang="en-US" dirty="0"/>
              <a:t>i</a:t>
            </a:r>
            <a:r>
              <a:rPr lang="en-US" dirty="0">
                <a:effectLst/>
              </a:rPr>
              <a:t>s one of the epicenters of the global pandemic. (621 thousand deaths, 22 million cases)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of the countries that vaccinated the most. (68% fully vaccinated)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Cases started to drop and recently went up again with omicron variant.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Recently initiated vaccination of children, after controversies involving the government, especially the president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1506 maternal deaths caused by Covid-19, 10 % fatality rate in 2021 </a:t>
            </a:r>
            <a:r>
              <a:rPr lang="en-US" dirty="0">
                <a:sym typeface="Wingdings" panose="05000000000000000000" pitchFamily="2" charset="2"/>
              </a:rPr>
              <a:t> one of the highest in the world  sentinel event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A53A3A-45F4-4057-B7D9-5B1174BA1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46" t="31553" r="26881" b="17386"/>
          <a:stretch/>
        </p:blipFill>
        <p:spPr>
          <a:xfrm>
            <a:off x="30333" y="2477059"/>
            <a:ext cx="3450340" cy="20647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69E9EF4-5FA9-4CA9-A9F2-2A34A408A1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60" t="29402" r="34321" b="33277"/>
          <a:stretch/>
        </p:blipFill>
        <p:spPr>
          <a:xfrm>
            <a:off x="3480673" y="2453763"/>
            <a:ext cx="3205317" cy="22479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1889F81-1101-4191-876D-45510A7FB9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07" t="20179" r="29858" b="6300"/>
          <a:stretch/>
        </p:blipFill>
        <p:spPr>
          <a:xfrm>
            <a:off x="6538454" y="2201298"/>
            <a:ext cx="2536722" cy="250043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10CD13A-A2E2-4B2F-B1CF-E2FBD03C6591}"/>
              </a:ext>
            </a:extLst>
          </p:cNvPr>
          <p:cNvSpPr txBox="1"/>
          <p:nvPr/>
        </p:nvSpPr>
        <p:spPr>
          <a:xfrm>
            <a:off x="1186635" y="2200955"/>
            <a:ext cx="1710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Nº of cases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6B3915D-AD3F-44A2-B8D0-4F7F21D311F3}"/>
              </a:ext>
            </a:extLst>
          </p:cNvPr>
          <p:cNvSpPr txBox="1"/>
          <p:nvPr/>
        </p:nvSpPr>
        <p:spPr>
          <a:xfrm>
            <a:off x="4398093" y="2192862"/>
            <a:ext cx="1710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Vaccine rollout</a:t>
            </a:r>
          </a:p>
        </p:txBody>
      </p:sp>
    </p:spTree>
    <p:extLst>
      <p:ext uri="{BB962C8B-B14F-4D97-AF65-F5344CB8AC3E}">
        <p14:creationId xmlns:p14="http://schemas.microsoft.com/office/powerpoint/2010/main" val="193960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7303-F8CB-4919-98BA-A646E929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7" y="163848"/>
            <a:ext cx="5896184" cy="711052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Brazilian government an the public healthcare system during the pandemic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D845E4F-1CF3-4AAB-AF3B-01B8DB655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318" y="753678"/>
            <a:ext cx="4824466" cy="31577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effectLst/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>
                <a:effectLst/>
              </a:rPr>
              <a:t>eoliberal reforms in Brazil since 2016 </a:t>
            </a:r>
            <a:r>
              <a:rPr lang="en-US" dirty="0">
                <a:effectLst/>
                <a:sym typeface="Wingdings" panose="05000000000000000000" pitchFamily="2" charset="2"/>
              </a:rPr>
              <a:t> reduced </a:t>
            </a:r>
            <a:r>
              <a:rPr lang="en-US" dirty="0">
                <a:effectLst/>
              </a:rPr>
              <a:t>investments in the national public healthcare system (SUS).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Uncoordinated federal, state, and municipal responses and lack of political leadership by President Jair Bolsonaro.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federal government pursued herd immunity as a strategy and invested in </a:t>
            </a:r>
            <a:r>
              <a:rPr lang="en-US" dirty="0" err="1"/>
              <a:t>an“early</a:t>
            </a:r>
            <a:r>
              <a:rPr lang="en-US" dirty="0"/>
              <a:t> treatment kit” that has no scientific support.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Lack of intensive care unit beds and a scarcity of essential supplies for hospital care, such as oxygen and sedatives </a:t>
            </a:r>
            <a:r>
              <a:rPr lang="en-US" dirty="0">
                <a:sym typeface="Wingdings" panose="05000000000000000000" pitchFamily="2" charset="2"/>
              </a:rPr>
              <a:t> historical collapse of SUS in march 2021 </a:t>
            </a:r>
            <a:endParaRPr lang="en-US" dirty="0"/>
          </a:p>
          <a:p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E5067AC-BE78-447F-AAD3-D40D7DAEB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53" t="14511" r="25269" b="42075"/>
          <a:stretch/>
        </p:blipFill>
        <p:spPr>
          <a:xfrm>
            <a:off x="530944" y="3126659"/>
            <a:ext cx="3771289" cy="18529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30E11F1-B73A-4E5F-A13E-90BE636CD6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6" t="23882" r="39785" b="3163"/>
          <a:stretch/>
        </p:blipFill>
        <p:spPr>
          <a:xfrm>
            <a:off x="4935793" y="1087411"/>
            <a:ext cx="3982065" cy="37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7303-F8CB-4919-98BA-A646E929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01" y="98530"/>
            <a:ext cx="6048127" cy="71105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Gender and covid-19 project in Brazil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B1F837-9C3A-4CB0-AE00-7268CC5B3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101" y="853619"/>
            <a:ext cx="4447393" cy="4149213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Gender and Covid-19 international project funded by Gates (genderandcovid-19.org)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Research network – </a:t>
            </a:r>
            <a:r>
              <a:rPr lang="en-US" dirty="0" err="1"/>
              <a:t>Fiocruz</a:t>
            </a:r>
            <a:r>
              <a:rPr lang="en-US" dirty="0"/>
              <a:t> Minas coordination, in partnership with scholars, institutions and networks from different areas, studding several themes.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Sexual and reproductive health (SSH) theme: partnership with Instituto Fernandes </a:t>
            </a:r>
            <a:r>
              <a:rPr lang="en-US" dirty="0" err="1"/>
              <a:t>Figueiras</a:t>
            </a:r>
            <a:r>
              <a:rPr lang="en-US" dirty="0"/>
              <a:t> (</a:t>
            </a:r>
            <a:r>
              <a:rPr lang="en-US" dirty="0" err="1"/>
              <a:t>Fiocruz</a:t>
            </a:r>
            <a:r>
              <a:rPr lang="en-US" dirty="0"/>
              <a:t> Rio) and Bahia Federal University (UFBA).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Research group: Gender, Reproduction and Justice (RepGen) – created in 2009.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Coordinators: </a:t>
            </a:r>
            <a:r>
              <a:rPr lang="en-US" dirty="0" err="1"/>
              <a:t>Cláudia</a:t>
            </a:r>
            <a:r>
              <a:rPr lang="en-US" dirty="0"/>
              <a:t> </a:t>
            </a:r>
            <a:r>
              <a:rPr lang="en-US" dirty="0" err="1"/>
              <a:t>Bonan</a:t>
            </a:r>
            <a:r>
              <a:rPr lang="en-US" dirty="0"/>
              <a:t>, Ana Paula dos Reis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Team: </a:t>
            </a:r>
            <a:r>
              <a:rPr lang="en-US" dirty="0" err="1"/>
              <a:t>Andreza</a:t>
            </a:r>
            <a:r>
              <a:rPr lang="en-US" dirty="0"/>
              <a:t> Rodrigues, </a:t>
            </a:r>
            <a:r>
              <a:rPr lang="en-US" dirty="0" err="1"/>
              <a:t>Cecília</a:t>
            </a:r>
            <a:r>
              <a:rPr lang="en-US" dirty="0"/>
              <a:t> McCallum, </a:t>
            </a:r>
            <a:r>
              <a:rPr lang="en-US" dirty="0" err="1"/>
              <a:t>Greice</a:t>
            </a:r>
            <a:r>
              <a:rPr lang="en-US" dirty="0"/>
              <a:t> Menezes, Nanda Duarte and Ulla Macedo + 10 undergraduate students.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Reaearchers</a:t>
            </a:r>
            <a:r>
              <a:rPr lang="en-US" dirty="0"/>
              <a:t> and </a:t>
            </a:r>
            <a:r>
              <a:rPr lang="en-US" dirty="0" err="1"/>
              <a:t>activistis</a:t>
            </a:r>
            <a:r>
              <a:rPr lang="en-US" dirty="0"/>
              <a:t> in sexual and reproductive rights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562D480-EF87-4FDF-AFE8-604D611D3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4" t="41476" r="66450" b="17919"/>
          <a:stretch/>
        </p:blipFill>
        <p:spPr>
          <a:xfrm>
            <a:off x="467464" y="3906239"/>
            <a:ext cx="1041355" cy="108375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4E98AC0-865D-4821-B3FC-D601B76B76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85" t="58501" r="11828" b="28073"/>
          <a:stretch/>
        </p:blipFill>
        <p:spPr>
          <a:xfrm>
            <a:off x="1682181" y="4137629"/>
            <a:ext cx="7167717" cy="70081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CEA059-BA6F-4062-990C-E1B3CD9CD0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723"/>
          <a:stretch/>
        </p:blipFill>
        <p:spPr>
          <a:xfrm>
            <a:off x="4825079" y="1372728"/>
            <a:ext cx="3941234" cy="18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7303-F8CB-4919-98BA-A646E929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01" y="98530"/>
            <a:ext cx="6048127" cy="711052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Survey about sexual and reproductive health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B1F837-9C3A-4CB0-AE00-7268CC5B3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101" y="922445"/>
            <a:ext cx="4447393" cy="4149213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>
                <a:effectLst/>
              </a:rPr>
              <a:t>nline national survey – </a:t>
            </a:r>
            <a:r>
              <a:rPr lang="en-US" dirty="0"/>
              <a:t>July </a:t>
            </a:r>
            <a:r>
              <a:rPr lang="en-US" dirty="0">
                <a:effectLst/>
              </a:rPr>
              <a:t>15 to October 31,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How the pandemic affected wo</a:t>
            </a:r>
            <a:r>
              <a:rPr lang="en-US" dirty="0"/>
              <a:t>men’s reproductive planning and access to SRH in Brazil? What are the inequalities involved in this?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Activist perspective of the research – produce data </a:t>
            </a:r>
            <a:r>
              <a:rPr lang="en-US" dirty="0"/>
              <a:t>to influence public policy, in a context of science denialism and “data blackout” (last public research about SRH was in 2006).</a:t>
            </a:r>
            <a:endParaRPr lang="en-US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210 questions – women respond to a different number of questions, according to their trajectories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Identification section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SRH section I: preventive and tracking exams, breast and cervical cancer, HIV, infertility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SRH section II: contraception, pregnancy,  childbirth, abortion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Pandemic section: covid-related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Two open questions: one for general </a:t>
            </a:r>
            <a:r>
              <a:rPr lang="en-US" dirty="0"/>
              <a:t>comments and one to give contacts to participate in the qualitative phase</a:t>
            </a:r>
            <a:endParaRPr lang="en-US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10.405 women replied, 8.384 valid answers</a:t>
            </a:r>
            <a:r>
              <a:rPr lang="en-US" dirty="0">
                <a:effectLst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1.963 women replied the open question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3.859 women said they want to participate in the qualitative phase and gave their contacts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823367-9B57-43C7-86F2-5C2E9E72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399" y="111908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7303-F8CB-4919-98BA-A646E929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42" y="157522"/>
            <a:ext cx="5270956" cy="711052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Communication of the survey and of women’s experiences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B1F837-9C3A-4CB0-AE00-7268CC5B3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953" y="999312"/>
            <a:ext cx="4838337" cy="4149213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Social media strategies – Instagram, WhatsApp, Facebook (@repgenpesquisa)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Traditional media: TV, newspapers, radio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Strategies to reach women with different profiles </a:t>
            </a:r>
            <a:r>
              <a:rPr lang="en-US" dirty="0">
                <a:sym typeface="Wingdings" panose="05000000000000000000" pitchFamily="2" charset="2"/>
              </a:rPr>
              <a:t> not only the profile that usually replies (white women, high social class and education).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Challenges to reach women with difficult access to internet, such as indigenous women, </a:t>
            </a:r>
            <a:r>
              <a:rPr lang="en-US" dirty="0" err="1">
                <a:sym typeface="Wingdings" panose="05000000000000000000" pitchFamily="2" charset="2"/>
              </a:rPr>
              <a:t>quilombolas</a:t>
            </a:r>
            <a:r>
              <a:rPr lang="en-US" dirty="0">
                <a:sym typeface="Wingdings" panose="05000000000000000000" pitchFamily="2" charset="2"/>
              </a:rPr>
              <a:t> in rural areas and low-income women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Many women used the open question to unburden their stories  this called the attention to an </a:t>
            </a:r>
            <a:r>
              <a:rPr lang="en-US" dirty="0"/>
              <a:t>unfulfilled desire register and share what they are living.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Impossibility to contact all women in the qualitative phase.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Invitation for women who gave their contacts to share publicly their experiences, using a pseudonym </a:t>
            </a:r>
            <a:r>
              <a:rPr lang="en-US" dirty="0">
                <a:sym typeface="Wingdings" panose="05000000000000000000" pitchFamily="2" charset="2"/>
              </a:rPr>
              <a:t> creation of the blog “Juntas Na </a:t>
            </a:r>
            <a:r>
              <a:rPr lang="en-US" dirty="0" err="1">
                <a:sym typeface="Wingdings" panose="05000000000000000000" pitchFamily="2" charset="2"/>
              </a:rPr>
              <a:t>Pandemia</a:t>
            </a:r>
            <a:r>
              <a:rPr lang="en-US" dirty="0">
                <a:sym typeface="Wingdings" panose="05000000000000000000" pitchFamily="2" charset="2"/>
              </a:rPr>
              <a:t>” (together in the pandemic).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stories shared in the survey were not publish for ethical reasons.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82 testimonials that were received by email were published.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Now the blog is opened to anyone who wants to post their testimonials 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6B2731-A46C-4871-9FE9-B04BE1EBB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444" y="1185511"/>
            <a:ext cx="2261421" cy="18957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FF53F48-5354-4255-B924-652FB0EFA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23" t="21396" r="16021" b="3040"/>
          <a:stretch/>
        </p:blipFill>
        <p:spPr>
          <a:xfrm>
            <a:off x="5895634" y="3010116"/>
            <a:ext cx="3094769" cy="18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7303-F8CB-4919-98BA-A646E929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42" y="-78453"/>
            <a:ext cx="5270956" cy="71105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Preliminary results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B1F837-9C3A-4CB0-AE00-7268CC5B3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953" y="674845"/>
            <a:ext cx="4838337" cy="4149213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Statistical analysis are still in progress, but there are some preliminary results from the platform used for the survey (</a:t>
            </a:r>
            <a:r>
              <a:rPr lang="en-US" dirty="0" err="1"/>
              <a:t>REDCap</a:t>
            </a:r>
            <a:r>
              <a:rPr lang="en-US" dirty="0"/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Emerging themes: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Reduced/closure of SRH services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Reduced number of SRH professionals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Alteration of menstrual cycle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Lack of sexual desire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Interruption of investigations and treatment of breast and cervical cancer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Interruption of infertility treatment and investigation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Difficulties in accessing pre natal services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Overload of domestic work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Fear of contamination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Lack of information, misinformation, fake news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Impact on mental health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Domestic violence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Loneliness, uncertainty about the future, unemployment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will be more in-depth cross-cup analysis in all the themes according to race/color/ethic, physical conditions (disabilities), differences between private and public health services and regional differences. Also, qualitative interviews will be made to deepen the questions.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FB199B-C18F-43A1-B3C2-355A33949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1" t="39015" r="62258" b="21396"/>
          <a:stretch/>
        </p:blipFill>
        <p:spPr>
          <a:xfrm>
            <a:off x="5191431" y="1426292"/>
            <a:ext cx="3303639" cy="313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3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7303-F8CB-4919-98BA-A646E929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42" y="157522"/>
            <a:ext cx="5270956" cy="71105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Breast pathology and covid-19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B1F837-9C3A-4CB0-AE00-7268CC5B3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753" y="1363107"/>
            <a:ext cx="6588479" cy="711053"/>
          </a:xfrm>
        </p:spPr>
        <p:txBody>
          <a:bodyPr>
            <a:normAutofit/>
          </a:bodyPr>
          <a:lstStyle/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b="1" dirty="0"/>
              <a:t>Question: Before the pandemic, did you do any follow-up to investigate or treat cyst, nodule or breast cancer?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b="1" dirty="0"/>
              <a:t>2.250 said yes (from 8.384) </a:t>
            </a:r>
            <a:r>
              <a:rPr lang="en-US" b="1" dirty="0">
                <a:sym typeface="Wingdings" panose="05000000000000000000" pitchFamily="2" charset="2"/>
              </a:rPr>
              <a:t> and they where asked to specify between the following options:</a:t>
            </a:r>
            <a:endParaRPr lang="en-US" b="1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Espaço Reservado para Conteúdo 4" descr="Gráfico, Gráfico de barras&#10;&#10;Descrição gerada automaticamente">
            <a:extLst>
              <a:ext uri="{FF2B5EF4-FFF2-40B4-BE49-F238E27FC236}">
                <a16:creationId xmlns:a16="http://schemas.microsoft.com/office/drawing/2014/main" id="{5590A500-03D2-4FF7-8894-C6B63B3F4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t="16593" b="21684"/>
          <a:stretch/>
        </p:blipFill>
        <p:spPr>
          <a:xfrm>
            <a:off x="4807972" y="2443092"/>
            <a:ext cx="3156155" cy="177459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ED3120-9D00-4976-812C-8E9D2D5E9C11}"/>
              </a:ext>
            </a:extLst>
          </p:cNvPr>
          <p:cNvSpPr txBox="1"/>
          <p:nvPr/>
        </p:nvSpPr>
        <p:spPr>
          <a:xfrm>
            <a:off x="2035276" y="2561643"/>
            <a:ext cx="2944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Yes, but I interrupted when the pandemic started (34%)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F504C0-8EB0-413A-B16F-1A435E997387}"/>
              </a:ext>
            </a:extLst>
          </p:cNvPr>
          <p:cNvSpPr txBox="1"/>
          <p:nvPr/>
        </p:nvSpPr>
        <p:spPr>
          <a:xfrm>
            <a:off x="1061881" y="2969678"/>
            <a:ext cx="39324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Yes, and I continued to do it with no difficulties during the pandemic (39,1%)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F27CD38-A97C-4CB2-85CC-8A7D5FADEF22}"/>
              </a:ext>
            </a:extLst>
          </p:cNvPr>
          <p:cNvSpPr txBox="1"/>
          <p:nvPr/>
        </p:nvSpPr>
        <p:spPr>
          <a:xfrm>
            <a:off x="1076628" y="3397381"/>
            <a:ext cx="39324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Yes, and I continued to do it but with difficulties during the pandemic (19,5%)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815B5B0-FA35-4B3B-A44F-CA6A9002A7B2}"/>
              </a:ext>
            </a:extLst>
          </p:cNvPr>
          <p:cNvSpPr txBox="1"/>
          <p:nvPr/>
        </p:nvSpPr>
        <p:spPr>
          <a:xfrm>
            <a:off x="255635" y="3825083"/>
            <a:ext cx="4817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 started to investigate or treat during the pandemic because I manifested the problem (7,5%)</a:t>
            </a:r>
          </a:p>
        </p:txBody>
      </p:sp>
    </p:spTree>
    <p:extLst>
      <p:ext uri="{BB962C8B-B14F-4D97-AF65-F5344CB8AC3E}">
        <p14:creationId xmlns:p14="http://schemas.microsoft.com/office/powerpoint/2010/main" val="372645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7303-F8CB-4919-98BA-A646E929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42" y="157522"/>
            <a:ext cx="5270956" cy="1023338"/>
          </a:xfrm>
        </p:spPr>
        <p:txBody>
          <a:bodyPr>
            <a:normAutofit/>
          </a:bodyPr>
          <a:lstStyle/>
          <a:p>
            <a:r>
              <a:rPr lang="en-US" sz="1100" b="1" dirty="0"/>
              <a:t>Why did you stop or find it difficult to investigate or treat the breast problem? *(MORE THAN ONE OPTION)                         </a:t>
            </a:r>
            <a:br>
              <a:rPr lang="en-US" sz="1100" b="1" dirty="0"/>
            </a:b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B1F837-9C3A-4CB0-AE00-7268CC5B3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11" y="1038082"/>
            <a:ext cx="3491318" cy="711053"/>
          </a:xfrm>
        </p:spPr>
        <p:txBody>
          <a:bodyPr>
            <a:normAutofit/>
          </a:bodyPr>
          <a:lstStyle/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094869-DA9B-4EB1-84C5-1FD3BBC01537}"/>
              </a:ext>
            </a:extLst>
          </p:cNvPr>
          <p:cNvSpPr txBox="1"/>
          <p:nvPr/>
        </p:nvSpPr>
        <p:spPr>
          <a:xfrm>
            <a:off x="2342532" y="1377731"/>
            <a:ext cx="39324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There are no health services to treat the problem where I live (2,2%)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ED3120-9D00-4976-812C-8E9D2D5E9C11}"/>
              </a:ext>
            </a:extLst>
          </p:cNvPr>
          <p:cNvSpPr txBox="1"/>
          <p:nvPr/>
        </p:nvSpPr>
        <p:spPr>
          <a:xfrm>
            <a:off x="2654273" y="1633718"/>
            <a:ext cx="3170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 was afraid of getting covid-19 in the health service (72,8%)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F504C0-8EB0-413A-B16F-1A435E997387}"/>
              </a:ext>
            </a:extLst>
          </p:cNvPr>
          <p:cNvSpPr txBox="1"/>
          <p:nvPr/>
        </p:nvSpPr>
        <p:spPr>
          <a:xfrm>
            <a:off x="1455174" y="1908392"/>
            <a:ext cx="4369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Health services where closed or with reduced hour because of the pandemic (33,1%)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F27CD38-A97C-4CB2-85CC-8A7D5FADEF22}"/>
              </a:ext>
            </a:extLst>
          </p:cNvPr>
          <p:cNvSpPr txBox="1"/>
          <p:nvPr/>
        </p:nvSpPr>
        <p:spPr>
          <a:xfrm>
            <a:off x="2639198" y="2158819"/>
            <a:ext cx="33134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 health service was only attending covid-19 cases (8,7%)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815B5B0-FA35-4B3B-A44F-CA6A9002A7B2}"/>
              </a:ext>
            </a:extLst>
          </p:cNvPr>
          <p:cNvSpPr txBox="1"/>
          <p:nvPr/>
        </p:nvSpPr>
        <p:spPr>
          <a:xfrm>
            <a:off x="3107211" y="2414172"/>
            <a:ext cx="4817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 had no transportation to the health service (0.8%)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F8C7CF8-59C4-4D4B-A2B1-C696FF6B3A7E}"/>
              </a:ext>
            </a:extLst>
          </p:cNvPr>
          <p:cNvSpPr txBox="1"/>
          <p:nvPr/>
        </p:nvSpPr>
        <p:spPr>
          <a:xfrm>
            <a:off x="4178710" y="2683920"/>
            <a:ext cx="1629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  couldn’t miss work  (5,1%)</a:t>
            </a:r>
          </a:p>
        </p:txBody>
      </p:sp>
      <p:pic>
        <p:nvPicPr>
          <p:cNvPr id="17" name="Imagem 16" descr="Gráfico, Linha do tempo, Gráfico de barras&#10;&#10;Descrição gerada automaticamente">
            <a:extLst>
              <a:ext uri="{FF2B5EF4-FFF2-40B4-BE49-F238E27FC236}">
                <a16:creationId xmlns:a16="http://schemas.microsoft.com/office/drawing/2014/main" id="{64692445-5D87-415C-A9DD-DC0255CD6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/>
          <a:stretch/>
        </p:blipFill>
        <p:spPr>
          <a:xfrm>
            <a:off x="5638799" y="1310632"/>
            <a:ext cx="3313471" cy="366221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922945E-C035-4693-9BFF-37BE6AAC4267}"/>
              </a:ext>
            </a:extLst>
          </p:cNvPr>
          <p:cNvSpPr txBox="1"/>
          <p:nvPr/>
        </p:nvSpPr>
        <p:spPr>
          <a:xfrm>
            <a:off x="3244646" y="2973748"/>
            <a:ext cx="2580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  didn’t have money to pay the service   (8,1%)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A75984B-B356-4C4D-B328-A2FB80DE42EA}"/>
              </a:ext>
            </a:extLst>
          </p:cNvPr>
          <p:cNvSpPr txBox="1"/>
          <p:nvPr/>
        </p:nvSpPr>
        <p:spPr>
          <a:xfrm>
            <a:off x="2506465" y="3214638"/>
            <a:ext cx="33134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  had no one to watch my kids or someone I take care of   (2,7%)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9A72E99-B006-4537-9318-7D439A83FF99}"/>
              </a:ext>
            </a:extLst>
          </p:cNvPr>
          <p:cNvSpPr txBox="1"/>
          <p:nvPr/>
        </p:nvSpPr>
        <p:spPr>
          <a:xfrm>
            <a:off x="3362632" y="3475190"/>
            <a:ext cx="2472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  searched for alternative treatments   (1,4%)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B7964CA-0478-42B1-B87A-ED0538F8EE06}"/>
              </a:ext>
            </a:extLst>
          </p:cNvPr>
          <p:cNvSpPr txBox="1"/>
          <p:nvPr/>
        </p:nvSpPr>
        <p:spPr>
          <a:xfrm>
            <a:off x="3397046" y="3745574"/>
            <a:ext cx="2472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Other health problems got in the way  (3,7%)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4F99D7F-DCC4-4DC3-B028-EFAD0BFCC944}"/>
              </a:ext>
            </a:extLst>
          </p:cNvPr>
          <p:cNvSpPr txBox="1"/>
          <p:nvPr/>
        </p:nvSpPr>
        <p:spPr>
          <a:xfrm>
            <a:off x="4847302" y="4290052"/>
            <a:ext cx="9873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Other  (2,6%)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D881A12-FC91-425E-BBFC-6C1FF0CD06D5}"/>
              </a:ext>
            </a:extLst>
          </p:cNvPr>
          <p:cNvSpPr txBox="1"/>
          <p:nvPr/>
        </p:nvSpPr>
        <p:spPr>
          <a:xfrm>
            <a:off x="3951529" y="4039330"/>
            <a:ext cx="2083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My partner didn’t let me go  (0%)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447435A-65BC-4F1B-8EA2-76D11F4406CD}"/>
              </a:ext>
            </a:extLst>
          </p:cNvPr>
          <p:cNvSpPr txBox="1"/>
          <p:nvPr/>
        </p:nvSpPr>
        <p:spPr>
          <a:xfrm>
            <a:off x="3611276" y="4557868"/>
            <a:ext cx="2472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  don’t want to reply / I don’t know (0%)</a:t>
            </a:r>
          </a:p>
        </p:txBody>
      </p:sp>
    </p:spTree>
    <p:extLst>
      <p:ext uri="{BB962C8B-B14F-4D97-AF65-F5344CB8AC3E}">
        <p14:creationId xmlns:p14="http://schemas.microsoft.com/office/powerpoint/2010/main" val="395468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5383</TotalTime>
  <Words>1244</Words>
  <Application>Microsoft Office PowerPoint</Application>
  <PresentationFormat>Apresentação na tela (16:9)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Sexual and reproductive health during the COVID-19 pandemic in Brazil </vt:lpstr>
      <vt:lpstr>Covid-19 pandemic context in Brazil</vt:lpstr>
      <vt:lpstr>Brazilian government an the public healthcare system during the pandemic</vt:lpstr>
      <vt:lpstr>Gender and covid-19 project in Brazil</vt:lpstr>
      <vt:lpstr>Survey about sexual and reproductive health</vt:lpstr>
      <vt:lpstr>Communication of the survey and of women’s experiences</vt:lpstr>
      <vt:lpstr>Preliminary results</vt:lpstr>
      <vt:lpstr>Breast pathology and covid-19</vt:lpstr>
      <vt:lpstr>Why did you stop or find it difficult to investigate or treat the breast problem? *(MORE THAN ONE OPTION)                          </vt:lpstr>
      <vt:lpstr>Learnings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Baker</dc:creator>
  <cp:lastModifiedBy>brunah.schall brunah.schall</cp:lastModifiedBy>
  <cp:revision>80</cp:revision>
  <dcterms:created xsi:type="dcterms:W3CDTF">2020-07-28T10:11:35Z</dcterms:created>
  <dcterms:modified xsi:type="dcterms:W3CDTF">2022-01-19T00:11:28Z</dcterms:modified>
</cp:coreProperties>
</file>