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57" r:id="rId3"/>
    <p:sldId id="270" r:id="rId4"/>
    <p:sldId id="259" r:id="rId5"/>
    <p:sldId id="274" r:id="rId6"/>
    <p:sldId id="264" r:id="rId7"/>
    <p:sldId id="265" r:id="rId8"/>
    <p:sldId id="269" r:id="rId9"/>
    <p:sldId id="276" r:id="rId10"/>
    <p:sldId id="275" r:id="rId11"/>
    <p:sldId id="272" r:id="rId12"/>
    <p:sldId id="266" r:id="rId13"/>
  </p:sldIdLst>
  <p:sldSz cx="18288000" cy="10287000"/>
  <p:notesSz cx="6858000" cy="9144000"/>
  <p:embeddedFontLst>
    <p:embeddedFont>
      <p:font typeface="Arimo Bold" panose="020B0604020202020204" charset="0"/>
      <p:regular r:id="rId15"/>
    </p:embeddedFont>
    <p:embeddedFont>
      <p:font typeface="Roboto" panose="020B0604020202020204" charset="0"/>
      <p:regular r:id="rId16"/>
    </p:embeddedFont>
    <p:embeddedFont>
      <p:font typeface="Montserrat Extra-Bold" panose="020B0604020202020204" charset="0"/>
      <p:regular r:id="rId17"/>
    </p:embeddedFont>
    <p:embeddedFont>
      <p:font typeface="Montserrat Classic" panose="020B0604020202020204" charset="0"/>
      <p:regular r:id="rId18"/>
    </p:embeddedFont>
    <p:embeddedFont>
      <p:font typeface="Montserrat Classic Bold" panose="020B0604020202020204" charset="0"/>
      <p:regular r:id="rId19"/>
    </p:embeddedFont>
    <p:embeddedFont>
      <p:font typeface="Montserrat Extra-Bold Bold" panose="020B0604020202020204" charset="0"/>
      <p:regular r:id="rId20"/>
    </p:embeddedFont>
    <p:embeddedFont>
      <p:font typeface="Calibri" panose="020F0502020204030204" pitchFamily="34" charset="0"/>
      <p:regular r:id="rId21"/>
      <p:bold r:id="rId22"/>
      <p:italic r:id="rId23"/>
      <p:boldItalic r:id="rId24"/>
    </p:embeddedFont>
    <p:embeddedFont>
      <p:font typeface="Roboto Bold"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BB59"/>
    <a:srgbClr val="6EC736"/>
    <a:srgbClr val="B2DF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0251" autoAdjust="0"/>
  </p:normalViewPr>
  <p:slideViewPr>
    <p:cSldViewPr>
      <p:cViewPr varScale="1">
        <p:scale>
          <a:sx n="40" d="100"/>
          <a:sy n="40" d="100"/>
        </p:scale>
        <p:origin x="1116"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D:\APHRC\Kibe\NIHR\WP2\Koch%20data\Ind_Health%20care%20us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APHRC\Kibe\NIHR\WP2\NIHR_final\Final_Koch_survey_Hf_2021\Preference%20of%20health_care_us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ckabaria.AD\Downloads\Chapter%202-Population%20Composition%20Table%20Shells_2003-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rgbClr val="002060"/>
                </a:solidFill>
                <a:latin typeface="Arial" panose="020B0604020202020204" pitchFamily="34" charset="0"/>
                <a:ea typeface="+mn-ea"/>
                <a:cs typeface="Arial" panose="020B0604020202020204" pitchFamily="34" charset="0"/>
              </a:defRPr>
            </a:pPr>
            <a:r>
              <a:rPr lang="en-US" sz="3600">
                <a:solidFill>
                  <a:srgbClr val="002060"/>
                </a:solidFill>
                <a:latin typeface="Arial" panose="020B0604020202020204" pitchFamily="34" charset="0"/>
                <a:cs typeface="Arial" panose="020B0604020202020204" pitchFamily="34" charset="0"/>
              </a:rPr>
              <a:t>Type of health facility </a:t>
            </a:r>
          </a:p>
        </c:rich>
      </c:tx>
      <c:layout>
        <c:manualLayout>
          <c:xMode val="edge"/>
          <c:yMode val="edge"/>
          <c:x val="0.18351463011568001"/>
          <c:y val="2.5000000000000001E-2"/>
        </c:manualLayout>
      </c:layout>
      <c:overlay val="0"/>
      <c:spPr>
        <a:noFill/>
        <a:ln>
          <a:noFill/>
        </a:ln>
        <a:effectLst/>
      </c:spPr>
      <c:txPr>
        <a:bodyPr rot="0" spcFirstLastPara="1" vertOverflow="ellipsis" vert="horz" wrap="square" anchor="ctr" anchorCtr="1"/>
        <a:lstStyle/>
        <a:p>
          <a:pPr>
            <a:defRPr sz="3600" b="0" i="0" u="none" strike="noStrike" kern="1200" spc="0" baseline="0">
              <a:solidFill>
                <a:srgbClr val="00206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0140857392825897"/>
          <c:y val="0.21578475336322872"/>
          <c:w val="0.86580453484981057"/>
          <c:h val="0.6941531013836052"/>
        </c:manualLayout>
      </c:layout>
      <c:barChart>
        <c:barDir val="col"/>
        <c:grouping val="clustered"/>
        <c:varyColors val="0"/>
        <c:ser>
          <c:idx val="0"/>
          <c:order val="0"/>
          <c:tx>
            <c:strRef>
              <c:f>'Type of facility'!$O$8</c:f>
              <c:strCache>
                <c:ptCount val="1"/>
                <c:pt idx="0">
                  <c:v>Viwandani (n=1070)</c:v>
                </c:pt>
              </c:strCache>
            </c:strRef>
          </c:tx>
          <c:spPr>
            <a:solidFill>
              <a:schemeClr val="accent1"/>
            </a:solidFill>
            <a:ln>
              <a:noFill/>
            </a:ln>
            <a:effectLst/>
          </c:spPr>
          <c:invertIfNegative val="0"/>
          <c:cat>
            <c:strRef>
              <c:f>'Type of facility'!$N$9:$N$13</c:f>
              <c:strCache>
                <c:ptCount val="5"/>
                <c:pt idx="0">
                  <c:v>pharmacy</c:v>
                </c:pt>
                <c:pt idx="1">
                  <c:v>private</c:v>
                </c:pt>
                <c:pt idx="2">
                  <c:v>public</c:v>
                </c:pt>
                <c:pt idx="3">
                  <c:v>faithbased</c:v>
                </c:pt>
                <c:pt idx="4">
                  <c:v>traditional</c:v>
                </c:pt>
              </c:strCache>
            </c:strRef>
          </c:cat>
          <c:val>
            <c:numRef>
              <c:f>'Type of facility'!$O$9:$O$13</c:f>
              <c:numCache>
                <c:formatCode>0%</c:formatCode>
                <c:ptCount val="5"/>
                <c:pt idx="0">
                  <c:v>0.44669999999999999</c:v>
                </c:pt>
                <c:pt idx="1">
                  <c:v>0.21029999999999999</c:v>
                </c:pt>
                <c:pt idx="2">
                  <c:v>0.11210000000000001</c:v>
                </c:pt>
                <c:pt idx="3">
                  <c:v>8.4000000000000005E-2</c:v>
                </c:pt>
                <c:pt idx="4">
                  <c:v>6.5000000000000002E-2</c:v>
                </c:pt>
              </c:numCache>
            </c:numRef>
          </c:val>
          <c:extLst xmlns:c16r2="http://schemas.microsoft.com/office/drawing/2015/06/chart">
            <c:ext xmlns:c16="http://schemas.microsoft.com/office/drawing/2014/chart" uri="{C3380CC4-5D6E-409C-BE32-E72D297353CC}">
              <c16:uniqueId val="{00000000-A141-4E1D-AE84-148CB922027D}"/>
            </c:ext>
          </c:extLst>
        </c:ser>
        <c:ser>
          <c:idx val="1"/>
          <c:order val="1"/>
          <c:tx>
            <c:strRef>
              <c:f>'Type of facility'!$P$8</c:f>
              <c:strCache>
                <c:ptCount val="1"/>
                <c:pt idx="0">
                  <c:v>Korogocho (n=875)</c:v>
                </c:pt>
              </c:strCache>
            </c:strRef>
          </c:tx>
          <c:spPr>
            <a:solidFill>
              <a:schemeClr val="accent3"/>
            </a:solidFill>
            <a:ln>
              <a:noFill/>
            </a:ln>
            <a:effectLst/>
          </c:spPr>
          <c:invertIfNegative val="0"/>
          <c:cat>
            <c:strRef>
              <c:f>'Type of facility'!$N$9:$N$13</c:f>
              <c:strCache>
                <c:ptCount val="5"/>
                <c:pt idx="0">
                  <c:v>pharmacy</c:v>
                </c:pt>
                <c:pt idx="1">
                  <c:v>private</c:v>
                </c:pt>
                <c:pt idx="2">
                  <c:v>public</c:v>
                </c:pt>
                <c:pt idx="3">
                  <c:v>faithbased</c:v>
                </c:pt>
                <c:pt idx="4">
                  <c:v>traditional</c:v>
                </c:pt>
              </c:strCache>
            </c:strRef>
          </c:cat>
          <c:val>
            <c:numRef>
              <c:f>'Type of facility'!$P$9:$P$13</c:f>
              <c:numCache>
                <c:formatCode>0%</c:formatCode>
                <c:ptCount val="5"/>
                <c:pt idx="0">
                  <c:v>0.27410000000000001</c:v>
                </c:pt>
                <c:pt idx="1">
                  <c:v>0.17549999999999999</c:v>
                </c:pt>
                <c:pt idx="2">
                  <c:v>0.20180000000000001</c:v>
                </c:pt>
                <c:pt idx="3">
                  <c:v>6.1899999999999997E-2</c:v>
                </c:pt>
                <c:pt idx="4">
                  <c:v>9.1999999999999998E-2</c:v>
                </c:pt>
              </c:numCache>
            </c:numRef>
          </c:val>
          <c:extLst xmlns:c16r2="http://schemas.microsoft.com/office/drawing/2015/06/chart">
            <c:ext xmlns:c16="http://schemas.microsoft.com/office/drawing/2014/chart" uri="{C3380CC4-5D6E-409C-BE32-E72D297353CC}">
              <c16:uniqueId val="{00000001-A141-4E1D-AE84-148CB922027D}"/>
            </c:ext>
          </c:extLst>
        </c:ser>
        <c:dLbls>
          <c:showLegendKey val="0"/>
          <c:showVal val="0"/>
          <c:showCatName val="0"/>
          <c:showSerName val="0"/>
          <c:showPercent val="0"/>
          <c:showBubbleSize val="0"/>
        </c:dLbls>
        <c:gapWidth val="70"/>
        <c:overlap val="-5"/>
        <c:axId val="940475880"/>
        <c:axId val="940478624"/>
      </c:barChart>
      <c:catAx>
        <c:axId val="940475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940478624"/>
        <c:crosses val="autoZero"/>
        <c:auto val="1"/>
        <c:lblAlgn val="ctr"/>
        <c:lblOffset val="100"/>
        <c:noMultiLvlLbl val="0"/>
      </c:catAx>
      <c:valAx>
        <c:axId val="9404786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40475880"/>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rgbClr val="002060"/>
                </a:solidFill>
                <a:latin typeface="Arial" panose="020B0604020202020204" pitchFamily="34" charset="0"/>
                <a:ea typeface="+mn-ea"/>
                <a:cs typeface="Arial" panose="020B0604020202020204" pitchFamily="34" charset="0"/>
              </a:defRPr>
            </a:pPr>
            <a:r>
              <a:rPr lang="en-US" sz="3200" b="0" i="0" baseline="0" dirty="0" smtClean="0">
                <a:solidFill>
                  <a:srgbClr val="002060"/>
                </a:solidFill>
                <a:effectLst/>
                <a:latin typeface="Arial" panose="020B0604020202020204" pitchFamily="34" charset="0"/>
                <a:cs typeface="Arial" panose="020B0604020202020204" pitchFamily="34" charset="0"/>
              </a:rPr>
              <a:t>Out of Pocket (OOP)*past </a:t>
            </a:r>
            <a:r>
              <a:rPr lang="en-US" sz="3200" b="0" i="0" baseline="0" dirty="0" smtClean="0">
                <a:solidFill>
                  <a:srgbClr val="002060"/>
                </a:solidFill>
                <a:effectLst/>
                <a:latin typeface="Arial" panose="020B0604020202020204" pitchFamily="34" charset="0"/>
                <a:cs typeface="Arial" panose="020B0604020202020204" pitchFamily="34" charset="0"/>
              </a:rPr>
              <a:t>12 months</a:t>
            </a:r>
            <a:endParaRPr lang="en-US" sz="3200" dirty="0">
              <a:solidFill>
                <a:srgbClr val="002060"/>
              </a:solidFill>
              <a:effectLst/>
              <a:latin typeface="Arial" panose="020B0604020202020204" pitchFamily="34" charset="0"/>
              <a:cs typeface="Arial" panose="020B0604020202020204" pitchFamily="34" charset="0"/>
            </a:endParaRPr>
          </a:p>
        </c:rich>
      </c:tx>
      <c:layout>
        <c:manualLayout>
          <c:xMode val="edge"/>
          <c:yMode val="edge"/>
          <c:x val="0.18257198316065443"/>
          <c:y val="6.1751478808678269E-2"/>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rgbClr val="00206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8.77469056442058E-2"/>
          <c:y val="0.26018396550905182"/>
          <c:w val="0.88407996168292624"/>
          <c:h val="0.61642545548972383"/>
        </c:manualLayout>
      </c:layout>
      <c:barChart>
        <c:barDir val="col"/>
        <c:grouping val="clustered"/>
        <c:varyColors val="0"/>
        <c:ser>
          <c:idx val="0"/>
          <c:order val="0"/>
          <c:tx>
            <c:strRef>
              <c:f>Sheet1!$C$77:$C$78</c:f>
              <c:strCache>
                <c:ptCount val="2"/>
                <c:pt idx="0">
                  <c:v>Average OOP spending</c:v>
                </c:pt>
                <c:pt idx="1">
                  <c:v>Korogocho</c:v>
                </c:pt>
              </c:strCache>
            </c:strRef>
          </c:tx>
          <c:spPr>
            <a:solidFill>
              <a:schemeClr val="accent1"/>
            </a:solidFill>
            <a:ln>
              <a:noFill/>
            </a:ln>
            <a:effectLst/>
          </c:spPr>
          <c:invertIfNegative val="0"/>
          <c:cat>
            <c:strRef>
              <c:f>Sheet1!$B$79:$B$83</c:f>
              <c:strCache>
                <c:ptCount val="5"/>
                <c:pt idx="0">
                  <c:v>Av. OOP</c:v>
                </c:pt>
                <c:pt idx="1">
                  <c:v>Av.Consultations</c:v>
                </c:pt>
                <c:pt idx="2">
                  <c:v>Av.Medicines</c:v>
                </c:pt>
                <c:pt idx="3">
                  <c:v>Av.Transport </c:v>
                </c:pt>
                <c:pt idx="4">
                  <c:v>Av.Others</c:v>
                </c:pt>
              </c:strCache>
            </c:strRef>
          </c:cat>
          <c:val>
            <c:numRef>
              <c:f>Sheet1!$C$79:$C$83</c:f>
              <c:numCache>
                <c:formatCode>General</c:formatCode>
                <c:ptCount val="5"/>
                <c:pt idx="0">
                  <c:v>1181</c:v>
                </c:pt>
                <c:pt idx="1">
                  <c:v>630</c:v>
                </c:pt>
                <c:pt idx="2">
                  <c:v>477</c:v>
                </c:pt>
                <c:pt idx="3">
                  <c:v>324</c:v>
                </c:pt>
                <c:pt idx="4">
                  <c:v>176</c:v>
                </c:pt>
              </c:numCache>
            </c:numRef>
          </c:val>
          <c:extLst xmlns:c16r2="http://schemas.microsoft.com/office/drawing/2015/06/chart">
            <c:ext xmlns:c16="http://schemas.microsoft.com/office/drawing/2014/chart" uri="{C3380CC4-5D6E-409C-BE32-E72D297353CC}">
              <c16:uniqueId val="{00000000-D133-4A08-B51C-21209A0F7083}"/>
            </c:ext>
          </c:extLst>
        </c:ser>
        <c:ser>
          <c:idx val="1"/>
          <c:order val="1"/>
          <c:tx>
            <c:strRef>
              <c:f>Sheet1!$D$77:$D$78</c:f>
              <c:strCache>
                <c:ptCount val="2"/>
                <c:pt idx="0">
                  <c:v>Average OOP spending</c:v>
                </c:pt>
                <c:pt idx="1">
                  <c:v>Viwandani</c:v>
                </c:pt>
              </c:strCache>
            </c:strRef>
          </c:tx>
          <c:spPr>
            <a:solidFill>
              <a:schemeClr val="accent3"/>
            </a:solidFill>
            <a:ln>
              <a:noFill/>
            </a:ln>
            <a:effectLst/>
          </c:spPr>
          <c:invertIfNegative val="0"/>
          <c:cat>
            <c:strRef>
              <c:f>Sheet1!$B$79:$B$83</c:f>
              <c:strCache>
                <c:ptCount val="5"/>
                <c:pt idx="0">
                  <c:v>Av. OOP</c:v>
                </c:pt>
                <c:pt idx="1">
                  <c:v>Av.Consultations</c:v>
                </c:pt>
                <c:pt idx="2">
                  <c:v>Av.Medicines</c:v>
                </c:pt>
                <c:pt idx="3">
                  <c:v>Av.Transport </c:v>
                </c:pt>
                <c:pt idx="4">
                  <c:v>Av.Others</c:v>
                </c:pt>
              </c:strCache>
            </c:strRef>
          </c:cat>
          <c:val>
            <c:numRef>
              <c:f>Sheet1!$D$79:$D$83</c:f>
              <c:numCache>
                <c:formatCode>General</c:formatCode>
                <c:ptCount val="5"/>
                <c:pt idx="0">
                  <c:v>804</c:v>
                </c:pt>
                <c:pt idx="1">
                  <c:v>893</c:v>
                </c:pt>
                <c:pt idx="2">
                  <c:v>458</c:v>
                </c:pt>
                <c:pt idx="3">
                  <c:v>138</c:v>
                </c:pt>
                <c:pt idx="4">
                  <c:v>155</c:v>
                </c:pt>
              </c:numCache>
            </c:numRef>
          </c:val>
          <c:extLst xmlns:c16r2="http://schemas.microsoft.com/office/drawing/2015/06/chart">
            <c:ext xmlns:c16="http://schemas.microsoft.com/office/drawing/2014/chart" uri="{C3380CC4-5D6E-409C-BE32-E72D297353CC}">
              <c16:uniqueId val="{00000001-D133-4A08-B51C-21209A0F7083}"/>
            </c:ext>
          </c:extLst>
        </c:ser>
        <c:dLbls>
          <c:showLegendKey val="0"/>
          <c:showVal val="0"/>
          <c:showCatName val="0"/>
          <c:showSerName val="0"/>
          <c:showPercent val="0"/>
          <c:showBubbleSize val="0"/>
        </c:dLbls>
        <c:gapWidth val="96"/>
        <c:overlap val="-10"/>
        <c:axId val="940478232"/>
        <c:axId val="940483328"/>
      </c:barChart>
      <c:catAx>
        <c:axId val="940478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940483328"/>
        <c:crosses val="autoZero"/>
        <c:auto val="1"/>
        <c:lblAlgn val="ctr"/>
        <c:lblOffset val="100"/>
        <c:noMultiLvlLbl val="0"/>
      </c:catAx>
      <c:valAx>
        <c:axId val="940483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40478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18257439279619"/>
          <c:y val="6.7984471548306724E-2"/>
          <c:w val="0.82267510546158884"/>
          <c:h val="0.69503034036799338"/>
        </c:manualLayout>
      </c:layout>
      <c:barChart>
        <c:barDir val="bar"/>
        <c:grouping val="stacked"/>
        <c:varyColors val="0"/>
        <c:ser>
          <c:idx val="0"/>
          <c:order val="0"/>
          <c:tx>
            <c:strRef>
              <c:f>'Fig 2.5.1'!$D$33</c:f>
              <c:strCache>
                <c:ptCount val="1"/>
                <c:pt idx="0">
                  <c:v>Salaried employment</c:v>
                </c:pt>
              </c:strCache>
            </c:strRef>
          </c:tx>
          <c:spPr>
            <a:solidFill>
              <a:srgbClr val="548235"/>
            </a:solidFill>
          </c:spPr>
          <c:invertIfNegative val="0"/>
          <c:cat>
            <c:multiLvlStrRef>
              <c:f>'Fig 2.5.1'!$E$31:$H$32</c:f>
              <c:multiLvlStrCache>
                <c:ptCount val="4"/>
                <c:lvl>
                  <c:pt idx="0">
                    <c:v>Females</c:v>
                  </c:pt>
                  <c:pt idx="1">
                    <c:v>Males</c:v>
                  </c:pt>
                  <c:pt idx="2">
                    <c:v>Females</c:v>
                  </c:pt>
                  <c:pt idx="3">
                    <c:v>Males</c:v>
                  </c:pt>
                </c:lvl>
                <c:lvl>
                  <c:pt idx="0">
                    <c:v>Korogocho</c:v>
                  </c:pt>
                  <c:pt idx="2">
                    <c:v>Viwandani</c:v>
                  </c:pt>
                </c:lvl>
              </c:multiLvlStrCache>
            </c:multiLvlStrRef>
          </c:cat>
          <c:val>
            <c:numRef>
              <c:f>'Fig 2.5.1'!$E$33:$H$33</c:f>
              <c:numCache>
                <c:formatCode>#,##0.0</c:formatCode>
                <c:ptCount val="4"/>
                <c:pt idx="0">
                  <c:v>3.5117060000000002</c:v>
                </c:pt>
                <c:pt idx="1">
                  <c:v>6.801685</c:v>
                </c:pt>
                <c:pt idx="2">
                  <c:v>6.800103</c:v>
                </c:pt>
                <c:pt idx="3">
                  <c:v>20.252469999999999</c:v>
                </c:pt>
              </c:numCache>
            </c:numRef>
          </c:val>
          <c:extLst xmlns:c16r2="http://schemas.microsoft.com/office/drawing/2015/06/chart">
            <c:ext xmlns:c16="http://schemas.microsoft.com/office/drawing/2014/chart" uri="{C3380CC4-5D6E-409C-BE32-E72D297353CC}">
              <c16:uniqueId val="{00000000-2FD8-41AD-AE77-34BBDE4638C1}"/>
            </c:ext>
          </c:extLst>
        </c:ser>
        <c:ser>
          <c:idx val="1"/>
          <c:order val="1"/>
          <c:tx>
            <c:strRef>
              <c:f>'Fig 2.5.1'!$D$34</c:f>
              <c:strCache>
                <c:ptCount val="1"/>
                <c:pt idx="0">
                  <c:v>Established business</c:v>
                </c:pt>
              </c:strCache>
            </c:strRef>
          </c:tx>
          <c:spPr>
            <a:solidFill>
              <a:srgbClr val="A9D18E"/>
            </a:solidFill>
            <a:ln>
              <a:noFill/>
            </a:ln>
          </c:spPr>
          <c:invertIfNegative val="0"/>
          <c:cat>
            <c:multiLvlStrRef>
              <c:f>'Fig 2.5.1'!$E$31:$H$32</c:f>
              <c:multiLvlStrCache>
                <c:ptCount val="4"/>
                <c:lvl>
                  <c:pt idx="0">
                    <c:v>Females</c:v>
                  </c:pt>
                  <c:pt idx="1">
                    <c:v>Males</c:v>
                  </c:pt>
                  <c:pt idx="2">
                    <c:v>Females</c:v>
                  </c:pt>
                  <c:pt idx="3">
                    <c:v>Males</c:v>
                  </c:pt>
                </c:lvl>
                <c:lvl>
                  <c:pt idx="0">
                    <c:v>Korogocho</c:v>
                  </c:pt>
                  <c:pt idx="2">
                    <c:v>Viwandani</c:v>
                  </c:pt>
                </c:lvl>
              </c:multiLvlStrCache>
            </c:multiLvlStrRef>
          </c:cat>
          <c:val>
            <c:numRef>
              <c:f>'Fig 2.5.1'!$E$34:$H$34</c:f>
              <c:numCache>
                <c:formatCode>#,##0.0</c:formatCode>
                <c:ptCount val="4"/>
                <c:pt idx="0">
                  <c:v>6.642512</c:v>
                </c:pt>
                <c:pt idx="1">
                  <c:v>6.3177700000000003</c:v>
                </c:pt>
                <c:pt idx="2">
                  <c:v>10.206569999999999</c:v>
                </c:pt>
                <c:pt idx="3">
                  <c:v>7.8773419999999996</c:v>
                </c:pt>
              </c:numCache>
            </c:numRef>
          </c:val>
          <c:extLst xmlns:c16r2="http://schemas.microsoft.com/office/drawing/2015/06/chart">
            <c:ext xmlns:c16="http://schemas.microsoft.com/office/drawing/2014/chart" uri="{C3380CC4-5D6E-409C-BE32-E72D297353CC}">
              <c16:uniqueId val="{00000001-2FD8-41AD-AE77-34BBDE4638C1}"/>
            </c:ext>
          </c:extLst>
        </c:ser>
        <c:ser>
          <c:idx val="2"/>
          <c:order val="2"/>
          <c:tx>
            <c:strRef>
              <c:f>'Fig 2.5.1'!$D$35</c:f>
              <c:strCache>
                <c:ptCount val="1"/>
                <c:pt idx="0">
                  <c:v>Unestablished business</c:v>
                </c:pt>
              </c:strCache>
            </c:strRef>
          </c:tx>
          <c:spPr>
            <a:solidFill>
              <a:srgbClr val="F8CBAD"/>
            </a:solidFill>
          </c:spPr>
          <c:invertIfNegative val="0"/>
          <c:cat>
            <c:multiLvlStrRef>
              <c:f>'Fig 2.5.1'!$E$31:$H$32</c:f>
              <c:multiLvlStrCache>
                <c:ptCount val="4"/>
                <c:lvl>
                  <c:pt idx="0">
                    <c:v>Females</c:v>
                  </c:pt>
                  <c:pt idx="1">
                    <c:v>Males</c:v>
                  </c:pt>
                  <c:pt idx="2">
                    <c:v>Females</c:v>
                  </c:pt>
                  <c:pt idx="3">
                    <c:v>Males</c:v>
                  </c:pt>
                </c:lvl>
                <c:lvl>
                  <c:pt idx="0">
                    <c:v>Korogocho</c:v>
                  </c:pt>
                  <c:pt idx="2">
                    <c:v>Viwandani</c:v>
                  </c:pt>
                </c:lvl>
              </c:multiLvlStrCache>
            </c:multiLvlStrRef>
          </c:cat>
          <c:val>
            <c:numRef>
              <c:f>'Fig 2.5.1'!$E$35:$H$35</c:f>
              <c:numCache>
                <c:formatCode>#,##0.0</c:formatCode>
                <c:ptCount val="4"/>
                <c:pt idx="0">
                  <c:v>9.9219620000000006</c:v>
                </c:pt>
                <c:pt idx="1">
                  <c:v>7.0436420000000002</c:v>
                </c:pt>
                <c:pt idx="2">
                  <c:v>6.4408519999999996</c:v>
                </c:pt>
                <c:pt idx="3">
                  <c:v>4.6965859999999999</c:v>
                </c:pt>
              </c:numCache>
            </c:numRef>
          </c:val>
          <c:extLst xmlns:c16r2="http://schemas.microsoft.com/office/drawing/2015/06/chart">
            <c:ext xmlns:c16="http://schemas.microsoft.com/office/drawing/2014/chart" uri="{C3380CC4-5D6E-409C-BE32-E72D297353CC}">
              <c16:uniqueId val="{00000002-2FD8-41AD-AE77-34BBDE4638C1}"/>
            </c:ext>
          </c:extLst>
        </c:ser>
        <c:ser>
          <c:idx val="7"/>
          <c:order val="3"/>
          <c:tx>
            <c:strRef>
              <c:f>'Fig 2.5.1'!$D$36</c:f>
              <c:strCache>
                <c:ptCount val="1"/>
                <c:pt idx="0">
                  <c:v>Casual employment</c:v>
                </c:pt>
              </c:strCache>
            </c:strRef>
          </c:tx>
          <c:spPr>
            <a:solidFill>
              <a:srgbClr val="F4B183"/>
            </a:solidFill>
          </c:spPr>
          <c:invertIfNegative val="0"/>
          <c:cat>
            <c:multiLvlStrRef>
              <c:f>'Fig 2.5.1'!$E$31:$H$32</c:f>
              <c:multiLvlStrCache>
                <c:ptCount val="4"/>
                <c:lvl>
                  <c:pt idx="0">
                    <c:v>Females</c:v>
                  </c:pt>
                  <c:pt idx="1">
                    <c:v>Males</c:v>
                  </c:pt>
                  <c:pt idx="2">
                    <c:v>Females</c:v>
                  </c:pt>
                  <c:pt idx="3">
                    <c:v>Males</c:v>
                  </c:pt>
                </c:lvl>
                <c:lvl>
                  <c:pt idx="0">
                    <c:v>Korogocho</c:v>
                  </c:pt>
                  <c:pt idx="2">
                    <c:v>Viwandani</c:v>
                  </c:pt>
                </c:lvl>
              </c:multiLvlStrCache>
            </c:multiLvlStrRef>
          </c:cat>
          <c:val>
            <c:numRef>
              <c:f>'Fig 2.5.1'!$E$36:$H$36</c:f>
              <c:numCache>
                <c:formatCode>#,##0.0</c:formatCode>
                <c:ptCount val="4"/>
                <c:pt idx="0">
                  <c:v>18.952059999999999</c:v>
                </c:pt>
                <c:pt idx="1">
                  <c:v>41.885480000000001</c:v>
                </c:pt>
                <c:pt idx="2">
                  <c:v>17.57762</c:v>
                </c:pt>
                <c:pt idx="3">
                  <c:v>37.557769999999998</c:v>
                </c:pt>
              </c:numCache>
            </c:numRef>
          </c:val>
          <c:extLst xmlns:c16r2="http://schemas.microsoft.com/office/drawing/2015/06/chart">
            <c:ext xmlns:c16="http://schemas.microsoft.com/office/drawing/2014/chart" uri="{C3380CC4-5D6E-409C-BE32-E72D297353CC}">
              <c16:uniqueId val="{00000003-2FD8-41AD-AE77-34BBDE4638C1}"/>
            </c:ext>
          </c:extLst>
        </c:ser>
        <c:ser>
          <c:idx val="4"/>
          <c:order val="4"/>
          <c:tx>
            <c:strRef>
              <c:f>'Fig 2.5.1'!$D$38</c:f>
              <c:strCache>
                <c:ptCount val="1"/>
                <c:pt idx="0">
                  <c:v>Economically inactive</c:v>
                </c:pt>
              </c:strCache>
            </c:strRef>
          </c:tx>
          <c:spPr>
            <a:solidFill>
              <a:srgbClr val="FF0000"/>
            </a:solidFill>
          </c:spPr>
          <c:invertIfNegative val="0"/>
          <c:cat>
            <c:multiLvlStrRef>
              <c:f>'Fig 2.5.1'!$E$31:$H$32</c:f>
              <c:multiLvlStrCache>
                <c:ptCount val="4"/>
                <c:lvl>
                  <c:pt idx="0">
                    <c:v>Females</c:v>
                  </c:pt>
                  <c:pt idx="1">
                    <c:v>Males</c:v>
                  </c:pt>
                  <c:pt idx="2">
                    <c:v>Females</c:v>
                  </c:pt>
                  <c:pt idx="3">
                    <c:v>Males</c:v>
                  </c:pt>
                </c:lvl>
                <c:lvl>
                  <c:pt idx="0">
                    <c:v>Korogocho</c:v>
                  </c:pt>
                  <c:pt idx="2">
                    <c:v>Viwandani</c:v>
                  </c:pt>
                </c:lvl>
              </c:multiLvlStrCache>
            </c:multiLvlStrRef>
          </c:cat>
          <c:val>
            <c:numRef>
              <c:f>'Fig 2.5.1'!$E$38:$H$38</c:f>
              <c:numCache>
                <c:formatCode>#,##0.0</c:formatCode>
                <c:ptCount val="4"/>
                <c:pt idx="0">
                  <c:v>41.55518</c:v>
                </c:pt>
                <c:pt idx="1">
                  <c:v>19.723990000000001</c:v>
                </c:pt>
                <c:pt idx="2">
                  <c:v>33.92353</c:v>
                </c:pt>
                <c:pt idx="3">
                  <c:v>8.0612300000000001</c:v>
                </c:pt>
              </c:numCache>
            </c:numRef>
          </c:val>
          <c:extLst xmlns:c16r2="http://schemas.microsoft.com/office/drawing/2015/06/chart">
            <c:ext xmlns:c16="http://schemas.microsoft.com/office/drawing/2014/chart" uri="{C3380CC4-5D6E-409C-BE32-E72D297353CC}">
              <c16:uniqueId val="{00000005-2FD8-41AD-AE77-34BBDE4638C1}"/>
            </c:ext>
          </c:extLst>
        </c:ser>
        <c:ser>
          <c:idx val="5"/>
          <c:order val="5"/>
          <c:tx>
            <c:strRef>
              <c:f>'Fig 2.5.1'!$D$39</c:f>
              <c:strCache>
                <c:ptCount val="1"/>
                <c:pt idx="0">
                  <c:v>Unknown</c:v>
                </c:pt>
              </c:strCache>
            </c:strRef>
          </c:tx>
          <c:spPr>
            <a:solidFill>
              <a:schemeClr val="bg1">
                <a:lumMod val="75000"/>
              </a:schemeClr>
            </a:solidFill>
          </c:spPr>
          <c:invertIfNegative val="0"/>
          <c:cat>
            <c:multiLvlStrRef>
              <c:f>'Fig 2.5.1'!$E$31:$H$32</c:f>
              <c:multiLvlStrCache>
                <c:ptCount val="4"/>
                <c:lvl>
                  <c:pt idx="0">
                    <c:v>Females</c:v>
                  </c:pt>
                  <c:pt idx="1">
                    <c:v>Males</c:v>
                  </c:pt>
                  <c:pt idx="2">
                    <c:v>Females</c:v>
                  </c:pt>
                  <c:pt idx="3">
                    <c:v>Males</c:v>
                  </c:pt>
                </c:lvl>
                <c:lvl>
                  <c:pt idx="0">
                    <c:v>Korogocho</c:v>
                  </c:pt>
                  <c:pt idx="2">
                    <c:v>Viwandani</c:v>
                  </c:pt>
                </c:lvl>
              </c:multiLvlStrCache>
            </c:multiLvlStrRef>
          </c:cat>
          <c:val>
            <c:numRef>
              <c:f>'Fig 2.5.1'!$E$39:$H$39</c:f>
              <c:numCache>
                <c:formatCode>#,##0.0</c:formatCode>
                <c:ptCount val="4"/>
                <c:pt idx="0">
                  <c:v>17.465630000000001</c:v>
                </c:pt>
                <c:pt idx="1">
                  <c:v>15.691369999999999</c:v>
                </c:pt>
                <c:pt idx="2">
                  <c:v>24.191690000000001</c:v>
                </c:pt>
                <c:pt idx="3">
                  <c:v>21.082450000000001</c:v>
                </c:pt>
              </c:numCache>
            </c:numRef>
          </c:val>
          <c:extLst xmlns:c16r2="http://schemas.microsoft.com/office/drawing/2015/06/chart">
            <c:ext xmlns:c16="http://schemas.microsoft.com/office/drawing/2014/chart" uri="{C3380CC4-5D6E-409C-BE32-E72D297353CC}">
              <c16:uniqueId val="{00000006-2FD8-41AD-AE77-34BBDE4638C1}"/>
            </c:ext>
          </c:extLst>
        </c:ser>
        <c:ser>
          <c:idx val="3"/>
          <c:order val="6"/>
          <c:tx>
            <c:strRef>
              <c:f>'Fig 2.5.1'!$D$37</c:f>
              <c:strCache>
                <c:ptCount val="1"/>
                <c:pt idx="0">
                  <c:v>Activity unspecified</c:v>
                </c:pt>
              </c:strCache>
            </c:strRef>
          </c:tx>
          <c:spPr>
            <a:solidFill>
              <a:schemeClr val="bg1">
                <a:lumMod val="50000"/>
              </a:schemeClr>
            </a:solidFill>
          </c:spPr>
          <c:invertIfNegative val="0"/>
          <c:cat>
            <c:multiLvlStrRef>
              <c:f>'Fig 2.5.1'!$E$31:$H$32</c:f>
              <c:multiLvlStrCache>
                <c:ptCount val="4"/>
                <c:lvl>
                  <c:pt idx="0">
                    <c:v>Females</c:v>
                  </c:pt>
                  <c:pt idx="1">
                    <c:v>Males</c:v>
                  </c:pt>
                  <c:pt idx="2">
                    <c:v>Females</c:v>
                  </c:pt>
                  <c:pt idx="3">
                    <c:v>Males</c:v>
                  </c:pt>
                </c:lvl>
                <c:lvl>
                  <c:pt idx="0">
                    <c:v>Korogocho</c:v>
                  </c:pt>
                  <c:pt idx="2">
                    <c:v>Viwandani</c:v>
                  </c:pt>
                </c:lvl>
              </c:multiLvlStrCache>
            </c:multiLvlStrRef>
          </c:cat>
          <c:val>
            <c:numRef>
              <c:f>'Fig 2.5.1'!$E$37:$H$37</c:f>
              <c:numCache>
                <c:formatCode>#,##0.0</c:formatCode>
                <c:ptCount val="4"/>
                <c:pt idx="0">
                  <c:v>1.9509479999999999</c:v>
                </c:pt>
                <c:pt idx="1">
                  <c:v>2.53607</c:v>
                </c:pt>
                <c:pt idx="2">
                  <c:v>0.85963560000000006</c:v>
                </c:pt>
                <c:pt idx="3">
                  <c:v>0.47214349999999999</c:v>
                </c:pt>
              </c:numCache>
            </c:numRef>
          </c:val>
          <c:extLst xmlns:c16r2="http://schemas.microsoft.com/office/drawing/2015/06/chart">
            <c:ext xmlns:c16="http://schemas.microsoft.com/office/drawing/2014/chart" uri="{C3380CC4-5D6E-409C-BE32-E72D297353CC}">
              <c16:uniqueId val="{00000004-2FD8-41AD-AE77-34BBDE4638C1}"/>
            </c:ext>
          </c:extLst>
        </c:ser>
        <c:dLbls>
          <c:showLegendKey val="0"/>
          <c:showVal val="0"/>
          <c:showCatName val="0"/>
          <c:showSerName val="0"/>
          <c:showPercent val="0"/>
          <c:showBubbleSize val="0"/>
        </c:dLbls>
        <c:gapWidth val="10"/>
        <c:overlap val="100"/>
        <c:axId val="754174624"/>
        <c:axId val="754176976"/>
      </c:barChart>
      <c:catAx>
        <c:axId val="754174624"/>
        <c:scaling>
          <c:orientation val="minMax"/>
        </c:scaling>
        <c:delete val="0"/>
        <c:axPos val="l"/>
        <c:numFmt formatCode="General" sourceLinked="1"/>
        <c:majorTickMark val="out"/>
        <c:minorTickMark val="none"/>
        <c:tickLblPos val="nextTo"/>
        <c:txPr>
          <a:bodyPr rot="0" vert="horz"/>
          <a:lstStyle/>
          <a:p>
            <a:pPr>
              <a:defRPr/>
            </a:pPr>
            <a:endParaRPr lang="en-US"/>
          </a:p>
        </c:txPr>
        <c:crossAx val="754176976"/>
        <c:crosses val="autoZero"/>
        <c:auto val="1"/>
        <c:lblAlgn val="ctr"/>
        <c:lblOffset val="100"/>
        <c:noMultiLvlLbl val="0"/>
      </c:catAx>
      <c:valAx>
        <c:axId val="754176976"/>
        <c:scaling>
          <c:orientation val="minMax"/>
          <c:max val="100"/>
          <c:min val="0"/>
        </c:scaling>
        <c:delete val="0"/>
        <c:axPos val="b"/>
        <c:numFmt formatCode="#,##0" sourceLinked="0"/>
        <c:majorTickMark val="out"/>
        <c:minorTickMark val="none"/>
        <c:tickLblPos val="nextTo"/>
        <c:crossAx val="754174624"/>
        <c:crosses val="autoZero"/>
        <c:crossBetween val="between"/>
        <c:majorUnit val="10"/>
        <c:minorUnit val="5"/>
      </c:valAx>
    </c:plotArea>
    <c:legend>
      <c:legendPos val="b"/>
      <c:layout>
        <c:manualLayout>
          <c:xMode val="edge"/>
          <c:yMode val="edge"/>
          <c:x val="4.9623526020395936E-2"/>
          <c:y val="0.86791394513478182"/>
          <c:w val="0.88068076930380568"/>
          <c:h val="0.13208618848088477"/>
        </c:manualLayout>
      </c:layout>
      <c:overlay val="0"/>
    </c:legend>
    <c:plotVisOnly val="1"/>
    <c:dispBlanksAs val="gap"/>
    <c:showDLblsOverMax val="0"/>
  </c:chart>
  <c:spPr>
    <a:solidFill>
      <a:schemeClr val="bg1"/>
    </a:solidFill>
  </c:spPr>
  <c:txPr>
    <a:bodyPr/>
    <a:lstStyle/>
    <a:p>
      <a:pPr>
        <a:defRPr sz="2000" b="1"/>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18.01.2022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19.01.2022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a:t>
            </a:fld>
            <a:endParaRPr lang="cs-CZ"/>
          </a:p>
        </p:txBody>
      </p:sp>
    </p:spTree>
    <p:extLst>
      <p:ext uri="{BB962C8B-B14F-4D97-AF65-F5344CB8AC3E}">
        <p14:creationId xmlns:p14="http://schemas.microsoft.com/office/powerpoint/2010/main" val="36034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anose="020B0604020202020204" pitchFamily="34" charset="0"/>
                <a:ea typeface="Calibri" panose="020F0502020204030204" pitchFamily="34" charset="0"/>
                <a:cs typeface="Calibri" panose="020F0502020204030204" pitchFamily="34" charset="0"/>
              </a:rPr>
              <a:t>Yet, Slums are often invisible in official statistics, hidden within urban averages</a:t>
            </a:r>
            <a:endParaRPr lang="en-GB" dirty="0" smtClean="0">
              <a:effectLst/>
              <a:latin typeface="Arial" panose="020B060402020202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58177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Kenya typifies SSA’s urban crisis </a:t>
            </a:r>
          </a:p>
          <a:p>
            <a:pPr marL="171450" indent="-171450">
              <a:buFont typeface="Arial" panose="020B0604020202020204" pitchFamily="34" charset="0"/>
              <a:buChar char="•"/>
            </a:pPr>
            <a:r>
              <a:rPr lang="en-US" sz="1200" dirty="0" smtClean="0"/>
              <a:t>5% annual growth in Nairobi’s slum population</a:t>
            </a:r>
          </a:p>
          <a:p>
            <a:pPr marL="171450" indent="-171450">
              <a:buFont typeface="Arial" panose="020B0604020202020204" pitchFamily="34" charset="0"/>
              <a:buChar char="•"/>
            </a:pPr>
            <a:r>
              <a:rPr lang="en-US" sz="1200" dirty="0" smtClean="0"/>
              <a:t>60-70% of Nairobi residents live in informal settlements or in slum-like conditions </a:t>
            </a:r>
          </a:p>
        </p:txBody>
      </p:sp>
      <p:sp>
        <p:nvSpPr>
          <p:cNvPr id="4" name="Slide Number Placeholder 3"/>
          <p:cNvSpPr>
            <a:spLocks noGrp="1"/>
          </p:cNvSpPr>
          <p:nvPr>
            <p:ph type="sldNum" sz="quarter" idx="10"/>
          </p:nvPr>
        </p:nvSpPr>
        <p:spPr/>
        <p:txBody>
          <a:bodyPr/>
          <a:lstStyle/>
          <a:p>
            <a:fld id="{8ACB82EE-61C3-7F44-AB19-A2FA4D37193C}" type="slidenum">
              <a:rPr lang="en-US" smtClean="0"/>
              <a:t>3</a:t>
            </a:fld>
            <a:endParaRPr lang="en-US"/>
          </a:p>
        </p:txBody>
      </p:sp>
    </p:spTree>
    <p:extLst>
      <p:ext uri="{BB962C8B-B14F-4D97-AF65-F5344CB8AC3E}">
        <p14:creationId xmlns:p14="http://schemas.microsoft.com/office/powerpoint/2010/main" val="3728385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5: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8" name="Google Shape;98;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1087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18.01.2022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171450" marR="0" indent="-171450" algn="l" defTabSz="6859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COVID-19 was described to be a driver of marginality as it exacerbates marginality and vulnerability among the different groups. </a:t>
            </a:r>
            <a:endParaRPr lang="en-GB" dirty="0" smtClean="0"/>
          </a:p>
          <a:p>
            <a:pPr marL="171450" marR="0" indent="-171450" algn="l" defTabSz="6859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NUHDSS 2018 - Occupational categories 18+ by gender and by slum</a:t>
            </a:r>
          </a:p>
          <a:p>
            <a:pPr marL="171450" marR="0" indent="-171450" algn="l" defTabSz="6859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Majority of</a:t>
            </a:r>
            <a:r>
              <a:rPr lang="en-US" sz="1200" kern="1200" baseline="0" dirty="0" smtClean="0">
                <a:solidFill>
                  <a:schemeClr val="tx1"/>
                </a:solidFill>
                <a:effectLst/>
                <a:latin typeface="+mn-lt"/>
                <a:ea typeface="+mn-ea"/>
                <a:cs typeface="+mn-cs"/>
              </a:rPr>
              <a:t> residents </a:t>
            </a:r>
            <a:r>
              <a:rPr lang="en-US" sz="1200" kern="1200" dirty="0" smtClean="0">
                <a:solidFill>
                  <a:schemeClr val="tx1"/>
                </a:solidFill>
                <a:effectLst/>
                <a:latin typeface="+mn-lt"/>
                <a:ea typeface="+mn-ea"/>
                <a:cs typeface="+mn-cs"/>
              </a:rPr>
              <a:t>really on the informal economy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staying home meant losing their jobs and sources of livelihood</a:t>
            </a:r>
            <a:endParaRPr lang="en-GB" dirty="0" smtClean="0"/>
          </a:p>
          <a:p>
            <a:pPr marL="171450" marR="0" indent="-171450" algn="l" defTabSz="6859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smtClean="0"/>
          </a:p>
          <a:p>
            <a:pPr lvl="0"/>
            <a:endParaRPr lang="en-US" dirty="0"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extLst>
      <p:ext uri="{BB962C8B-B14F-4D97-AF65-F5344CB8AC3E}">
        <p14:creationId xmlns:p14="http://schemas.microsoft.com/office/powerpoint/2010/main" val="1441585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18.01.2022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685983" rtl="0" eaLnBrk="1" fontAlgn="auto" latinLnBrk="0" hangingPunct="1">
              <a:lnSpc>
                <a:spcPct val="100000"/>
              </a:lnSpc>
              <a:spcBef>
                <a:spcPts val="0"/>
              </a:spcBef>
              <a:spcAft>
                <a:spcPts val="0"/>
              </a:spcAft>
              <a:buClrTx/>
              <a:buSzTx/>
              <a:buFontTx/>
              <a:buNone/>
              <a:tabLst/>
              <a:defRPr/>
            </a:pPr>
            <a:r>
              <a:rPr lang="en-GB" dirty="0" smtClean="0">
                <a:latin typeface="Arial" panose="020B0604020202020204" pitchFamily="34" charset="0"/>
                <a:ea typeface="Calibri" panose="020F0502020204030204" pitchFamily="34" charset="0"/>
                <a:cs typeface="Calibri" panose="020F0502020204030204" pitchFamily="34" charset="0"/>
              </a:rPr>
              <a:t>Immunisation rates in Nairobi</a:t>
            </a:r>
            <a:r>
              <a:rPr lang="en-GB" baseline="0" dirty="0" smtClean="0">
                <a:latin typeface="Arial" panose="020B0604020202020204" pitchFamily="34" charset="0"/>
                <a:ea typeface="Calibri" panose="020F0502020204030204" pitchFamily="34" charset="0"/>
                <a:cs typeface="Calibri" panose="020F0502020204030204" pitchFamily="34" charset="0"/>
              </a:rPr>
              <a:t> - </a:t>
            </a:r>
            <a:r>
              <a:rPr lang="en-GB" dirty="0" smtClean="0">
                <a:latin typeface="Arial" panose="020B0604020202020204" pitchFamily="34" charset="0"/>
                <a:ea typeface="Calibri" panose="020F0502020204030204" pitchFamily="34" charset="0"/>
                <a:cs typeface="Calibri" panose="020F0502020204030204" pitchFamily="34" charset="0"/>
              </a:rPr>
              <a:t>Slums health</a:t>
            </a:r>
            <a:r>
              <a:rPr lang="en-GB" baseline="0" dirty="0" smtClean="0">
                <a:latin typeface="Arial" panose="020B0604020202020204" pitchFamily="34" charset="0"/>
                <a:ea typeface="Calibri" panose="020F0502020204030204" pitchFamily="34" charset="0"/>
                <a:cs typeface="Calibri" panose="020F0502020204030204" pitchFamily="34" charset="0"/>
              </a:rPr>
              <a:t> indicators are often</a:t>
            </a:r>
            <a:r>
              <a:rPr lang="en-GB" dirty="0" smtClean="0">
                <a:latin typeface="Arial" panose="020B0604020202020204" pitchFamily="34" charset="0"/>
                <a:ea typeface="Calibri" panose="020F0502020204030204" pitchFamily="34" charset="0"/>
                <a:cs typeface="Calibri" panose="020F0502020204030204" pitchFamily="34" charset="0"/>
              </a:rPr>
              <a:t> hidden within urban averages </a:t>
            </a:r>
            <a:endParaRPr lang="en-GB" dirty="0" smtClean="0">
              <a:effectLst/>
              <a:latin typeface="Arial" panose="020B0604020202020204" pitchFamily="34" charset="0"/>
              <a:ea typeface="Calibri" panose="020F0502020204030204" pitchFamily="34" charset="0"/>
              <a:cs typeface="Calibri" panose="020F0502020204030204" pitchFamily="34" charset="0"/>
            </a:endParaRPr>
          </a:p>
          <a:p>
            <a:pPr marL="0" marR="0" indent="0" algn="l" defTabSz="685983" rtl="0" eaLnBrk="1" fontAlgn="auto" latinLnBrk="0" hangingPunct="1">
              <a:lnSpc>
                <a:spcPct val="100000"/>
              </a:lnSpc>
              <a:spcBef>
                <a:spcPts val="0"/>
              </a:spcBef>
              <a:spcAft>
                <a:spcPts val="0"/>
              </a:spcAft>
              <a:buClrTx/>
              <a:buSzTx/>
              <a:buFontTx/>
              <a:buNone/>
              <a:tabLst/>
              <a:defRPr/>
            </a:pPr>
            <a:endParaRPr lang="en-US" sz="1200" i="1" dirty="0" smtClean="0">
              <a:solidFill>
                <a:schemeClr val="tx1"/>
              </a:solidFill>
            </a:endParaRPr>
          </a:p>
          <a:p>
            <a:pPr marL="0" marR="0" indent="0" algn="l" defTabSz="685983" rtl="0" eaLnBrk="1" fontAlgn="auto" latinLnBrk="0" hangingPunct="1">
              <a:lnSpc>
                <a:spcPct val="100000"/>
              </a:lnSpc>
              <a:spcBef>
                <a:spcPts val="0"/>
              </a:spcBef>
              <a:spcAft>
                <a:spcPts val="0"/>
              </a:spcAft>
              <a:buClrTx/>
              <a:buSzTx/>
              <a:buFontTx/>
              <a:buNone/>
              <a:tabLst/>
              <a:defRPr/>
            </a:pPr>
            <a:r>
              <a:rPr lang="en-US" sz="1200" i="1" dirty="0" smtClean="0">
                <a:solidFill>
                  <a:schemeClr val="tx1"/>
                </a:solidFill>
              </a:rPr>
              <a:t>“Individuals with chronic illness suffer a lot as they need specific medical attention, yet …we lack money to buy drugs during this outbreak as many people have lost jobs…”</a:t>
            </a:r>
            <a:r>
              <a:rPr lang="en-US" sz="1200" dirty="0" smtClean="0">
                <a:solidFill>
                  <a:schemeClr val="tx1"/>
                </a:solidFill>
              </a:rPr>
              <a:t> (</a:t>
            </a:r>
            <a:r>
              <a:rPr lang="en-US" sz="1200" b="1" dirty="0" smtClean="0">
                <a:solidFill>
                  <a:schemeClr val="tx1"/>
                </a:solidFill>
              </a:rPr>
              <a:t>FGD, Sanitation Worker, </a:t>
            </a:r>
            <a:r>
              <a:rPr lang="en-US" sz="1200" b="1" dirty="0" err="1" smtClean="0">
                <a:solidFill>
                  <a:schemeClr val="tx1"/>
                </a:solidFill>
              </a:rPr>
              <a:t>Viwandani</a:t>
            </a:r>
            <a:r>
              <a:rPr lang="en-US" sz="1200" b="1" dirty="0" smtClean="0">
                <a:solidFill>
                  <a:schemeClr val="tx1"/>
                </a:solidFill>
              </a:rPr>
              <a:t>, M</a:t>
            </a:r>
            <a:r>
              <a:rPr lang="en-US" sz="1200" dirty="0" smtClean="0">
                <a:solidFill>
                  <a:schemeClr val="tx1"/>
                </a:solidFill>
              </a:rPr>
              <a:t>).</a:t>
            </a:r>
            <a:endParaRPr lang="en-GB" sz="1200" dirty="0" smtClean="0">
              <a:solidFill>
                <a:schemeClr val="tx1"/>
              </a:solidFill>
            </a:endParaRPr>
          </a:p>
          <a:p>
            <a:pPr marL="0" marR="0" indent="0" algn="l" defTabSz="685983" rtl="0" eaLnBrk="1" fontAlgn="auto" latinLnBrk="0" hangingPunct="1">
              <a:lnSpc>
                <a:spcPct val="100000"/>
              </a:lnSpc>
              <a:spcBef>
                <a:spcPts val="0"/>
              </a:spcBef>
              <a:spcAft>
                <a:spcPts val="0"/>
              </a:spcAft>
              <a:buClrTx/>
              <a:buSzTx/>
              <a:buFontTx/>
              <a:buNone/>
              <a:tabLst/>
              <a:defRPr/>
            </a:pPr>
            <a:endParaRPr lang="en-GB" dirty="0"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a:p>
        </p:txBody>
      </p:sp>
    </p:spTree>
    <p:extLst>
      <p:ext uri="{BB962C8B-B14F-4D97-AF65-F5344CB8AC3E}">
        <p14:creationId xmlns:p14="http://schemas.microsoft.com/office/powerpoint/2010/main" val="4131263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18.01.2022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Lack of access to appropriate information on COVID-19 was identified as a barrier to adhering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public health measures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esp</a:t>
            </a:r>
            <a:r>
              <a:rPr lang="en-US" sz="1200" kern="1200" baseline="0" dirty="0" smtClean="0">
                <a:solidFill>
                  <a:schemeClr val="tx1"/>
                </a:solidFill>
                <a:effectLst/>
                <a:latin typeface="+mn-lt"/>
                <a:ea typeface="+mn-ea"/>
                <a:cs typeface="+mn-cs"/>
              </a:rPr>
              <a:t> for y</a:t>
            </a:r>
            <a:r>
              <a:rPr lang="en-US" sz="1200" kern="1200" dirty="0" smtClean="0">
                <a:solidFill>
                  <a:schemeClr val="tx1"/>
                </a:solidFill>
                <a:effectLst/>
                <a:latin typeface="+mn-lt"/>
                <a:ea typeface="+mn-ea"/>
                <a:cs typeface="+mn-cs"/>
              </a:rPr>
              <a:t>oung children, elderly persons, and persons living with disability</a:t>
            </a:r>
          </a:p>
          <a:p>
            <a:pPr lvl="0"/>
            <a:endParaRPr lang="en-US" dirty="0"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8</a:t>
            </a:fld>
            <a:endParaRPr lang="cs-CZ"/>
          </a:p>
        </p:txBody>
      </p:sp>
    </p:spTree>
    <p:extLst>
      <p:ext uri="{BB962C8B-B14F-4D97-AF65-F5344CB8AC3E}">
        <p14:creationId xmlns:p14="http://schemas.microsoft.com/office/powerpoint/2010/main" val="3233211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1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dirty="0"/>
          </a:p>
        </p:txBody>
      </p:sp>
      <p:sp>
        <p:nvSpPr>
          <p:cNvPr id="142" name="Google Shape;142;p18: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3291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3181314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Points Slide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57300" y="1848709"/>
            <a:ext cx="15773400" cy="1988345"/>
          </a:xfrm>
        </p:spPr>
        <p:txBody>
          <a:bodyPr/>
          <a:lstStyle>
            <a:lvl1pPr>
              <a:defRPr/>
            </a:lvl1pPr>
          </a:lstStyle>
          <a:p>
            <a:r>
              <a:rPr lang="en-US" dirty="0" smtClean="0"/>
              <a:t>BULLET POINTS TITLE</a:t>
            </a:r>
            <a:endParaRPr lang="en-US" dirty="0"/>
          </a:p>
        </p:txBody>
      </p:sp>
      <p:sp>
        <p:nvSpPr>
          <p:cNvPr id="16" name="Text Placeholder 15"/>
          <p:cNvSpPr>
            <a:spLocks noGrp="1"/>
          </p:cNvSpPr>
          <p:nvPr>
            <p:ph type="body" sz="quarter" idx="10" hasCustomPrompt="1"/>
          </p:nvPr>
        </p:nvSpPr>
        <p:spPr>
          <a:xfrm>
            <a:off x="3257550" y="3838197"/>
            <a:ext cx="13335000" cy="5490841"/>
          </a:xfrm>
        </p:spPr>
        <p:txBody>
          <a:bodyPr/>
          <a:lstStyle>
            <a:lvl1pPr marL="0" indent="0">
              <a:lnSpc>
                <a:spcPct val="150000"/>
              </a:lnSpc>
              <a:buNone/>
              <a:defRPr sz="4795"/>
            </a:lvl1pPr>
          </a:lstStyle>
          <a:p>
            <a:pPr>
              <a:lnSpc>
                <a:spcPct val="150000"/>
              </a:lnSpc>
            </a:pPr>
            <a:r>
              <a:rPr lang="en-US" sz="2398" dirty="0" smtClean="0">
                <a:latin typeface="+mj-lt"/>
                <a:cs typeface="Calibri" panose="020F0502020204030204" pitchFamily="34" charset="0"/>
              </a:rPr>
              <a:t>• </a:t>
            </a:r>
            <a:r>
              <a:rPr lang="en-US" sz="2398" dirty="0" err="1" smtClean="0">
                <a:latin typeface="+mj-lt"/>
                <a:cs typeface="Calibri" panose="020F0502020204030204" pitchFamily="34" charset="0"/>
              </a:rPr>
              <a:t>Lorem</a:t>
            </a:r>
            <a:r>
              <a:rPr lang="en-US" sz="2398" dirty="0" smtClean="0">
                <a:latin typeface="+mj-lt"/>
                <a:cs typeface="Calibri" panose="020F0502020204030204" pitchFamily="34" charset="0"/>
              </a:rPr>
              <a:t> </a:t>
            </a:r>
            <a:r>
              <a:rPr lang="en-US" sz="2398" dirty="0" err="1" smtClean="0">
                <a:latin typeface="+mj-lt"/>
                <a:cs typeface="Calibri" panose="020F0502020204030204" pitchFamily="34" charset="0"/>
              </a:rPr>
              <a:t>ipsum</a:t>
            </a:r>
            <a:r>
              <a:rPr lang="en-US" sz="2398" dirty="0" smtClean="0">
                <a:latin typeface="+mj-lt"/>
                <a:cs typeface="Calibri" panose="020F0502020204030204" pitchFamily="34" charset="0"/>
              </a:rPr>
              <a:t> dolor sit </a:t>
            </a:r>
            <a:r>
              <a:rPr lang="en-US" sz="2398" dirty="0" err="1" smtClean="0">
                <a:latin typeface="+mj-lt"/>
                <a:cs typeface="Calibri" panose="020F0502020204030204" pitchFamily="34" charset="0"/>
              </a:rPr>
              <a:t>amet</a:t>
            </a:r>
            <a:r>
              <a:rPr lang="en-US" sz="2398" dirty="0" smtClean="0">
                <a:latin typeface="+mj-lt"/>
                <a:cs typeface="Calibri" panose="020F0502020204030204" pitchFamily="34" charset="0"/>
              </a:rPr>
              <a:t>, </a:t>
            </a:r>
            <a:r>
              <a:rPr lang="en-US" sz="2398" dirty="0" err="1" smtClean="0">
                <a:latin typeface="+mj-lt"/>
                <a:cs typeface="Calibri" panose="020F0502020204030204" pitchFamily="34" charset="0"/>
              </a:rPr>
              <a:t>consectetuer</a:t>
            </a:r>
            <a:r>
              <a:rPr lang="en-US" sz="2398" dirty="0" smtClean="0">
                <a:latin typeface="+mj-lt"/>
                <a:cs typeface="Calibri" panose="020F0502020204030204" pitchFamily="34" charset="0"/>
              </a:rPr>
              <a:t> </a:t>
            </a:r>
            <a:r>
              <a:rPr lang="en-US" sz="2398" dirty="0" err="1" smtClean="0">
                <a:latin typeface="+mj-lt"/>
                <a:cs typeface="Calibri" panose="020F0502020204030204" pitchFamily="34" charset="0"/>
              </a:rPr>
              <a:t>adipiscing</a:t>
            </a:r>
            <a:r>
              <a:rPr lang="en-US" sz="2398" dirty="0" smtClean="0">
                <a:latin typeface="+mj-lt"/>
                <a:cs typeface="Calibri" panose="020F0502020204030204" pitchFamily="34" charset="0"/>
              </a:rPr>
              <a:t> </a:t>
            </a:r>
            <a:r>
              <a:rPr lang="en-US" sz="2398" dirty="0" err="1" smtClean="0">
                <a:latin typeface="+mj-lt"/>
                <a:cs typeface="Calibri" panose="020F0502020204030204" pitchFamily="34" charset="0"/>
              </a:rPr>
              <a:t>elit</a:t>
            </a:r>
            <a:r>
              <a:rPr lang="en-US" sz="2398" dirty="0" smtClean="0">
                <a:latin typeface="+mj-lt"/>
                <a:cs typeface="Calibri" panose="020F0502020204030204" pitchFamily="34" charset="0"/>
              </a:rPr>
              <a:t>, </a:t>
            </a:r>
            <a:r>
              <a:rPr lang="en-US" sz="2398" dirty="0" err="1" smtClean="0">
                <a:latin typeface="+mj-lt"/>
                <a:cs typeface="Calibri" panose="020F0502020204030204" pitchFamily="34" charset="0"/>
              </a:rPr>
              <a:t>sed</a:t>
            </a:r>
            <a:endParaRPr lang="en-US" sz="2398" dirty="0" smtClean="0">
              <a:latin typeface="+mj-lt"/>
              <a:cs typeface="Calibri" panose="020F0502020204030204" pitchFamily="34" charset="0"/>
            </a:endParaRPr>
          </a:p>
          <a:p>
            <a:pPr>
              <a:lnSpc>
                <a:spcPct val="150000"/>
              </a:lnSpc>
            </a:pPr>
            <a:r>
              <a:rPr lang="en-US" sz="2398" dirty="0" smtClean="0">
                <a:latin typeface="+mj-lt"/>
                <a:cs typeface="Calibri" panose="020F0502020204030204" pitchFamily="34" charset="0"/>
              </a:rPr>
              <a:t>• </a:t>
            </a:r>
            <a:r>
              <a:rPr lang="en-US" sz="2398" dirty="0" err="1" smtClean="0">
                <a:latin typeface="+mj-lt"/>
                <a:cs typeface="Calibri" panose="020F0502020204030204" pitchFamily="34" charset="0"/>
              </a:rPr>
              <a:t>Lorem</a:t>
            </a:r>
            <a:r>
              <a:rPr lang="en-US" sz="2398" dirty="0" smtClean="0">
                <a:latin typeface="+mj-lt"/>
                <a:cs typeface="Calibri" panose="020F0502020204030204" pitchFamily="34" charset="0"/>
              </a:rPr>
              <a:t> </a:t>
            </a:r>
            <a:r>
              <a:rPr lang="en-US" sz="2398" dirty="0" err="1" smtClean="0">
                <a:latin typeface="+mj-lt"/>
                <a:cs typeface="Calibri" panose="020F0502020204030204" pitchFamily="34" charset="0"/>
              </a:rPr>
              <a:t>ipsum</a:t>
            </a:r>
            <a:r>
              <a:rPr lang="en-US" sz="2398" dirty="0" smtClean="0">
                <a:latin typeface="+mj-lt"/>
                <a:cs typeface="Calibri" panose="020F0502020204030204" pitchFamily="34" charset="0"/>
              </a:rPr>
              <a:t> dolor sit </a:t>
            </a:r>
            <a:r>
              <a:rPr lang="en-US" sz="2398" dirty="0" err="1" smtClean="0">
                <a:latin typeface="+mj-lt"/>
                <a:cs typeface="Calibri" panose="020F0502020204030204" pitchFamily="34" charset="0"/>
              </a:rPr>
              <a:t>amet</a:t>
            </a:r>
            <a:r>
              <a:rPr lang="en-US" sz="2398" dirty="0" smtClean="0">
                <a:latin typeface="+mj-lt"/>
                <a:cs typeface="Calibri" panose="020F0502020204030204" pitchFamily="34" charset="0"/>
              </a:rPr>
              <a:t>, </a:t>
            </a:r>
            <a:r>
              <a:rPr lang="en-US" sz="2398" dirty="0" err="1" smtClean="0">
                <a:latin typeface="+mj-lt"/>
                <a:cs typeface="Calibri" panose="020F0502020204030204" pitchFamily="34" charset="0"/>
              </a:rPr>
              <a:t>consectetuer</a:t>
            </a:r>
            <a:r>
              <a:rPr lang="en-US" sz="2398" dirty="0" smtClean="0">
                <a:latin typeface="+mj-lt"/>
                <a:cs typeface="Calibri" panose="020F0502020204030204" pitchFamily="34" charset="0"/>
              </a:rPr>
              <a:t> </a:t>
            </a:r>
            <a:r>
              <a:rPr lang="en-US" sz="2398" dirty="0" err="1" smtClean="0">
                <a:latin typeface="+mj-lt"/>
                <a:cs typeface="Calibri" panose="020F0502020204030204" pitchFamily="34" charset="0"/>
              </a:rPr>
              <a:t>adipiscing</a:t>
            </a:r>
            <a:r>
              <a:rPr lang="en-US" sz="2398" dirty="0" smtClean="0">
                <a:latin typeface="+mj-lt"/>
                <a:cs typeface="Calibri" panose="020F0502020204030204" pitchFamily="34" charset="0"/>
              </a:rPr>
              <a:t> </a:t>
            </a:r>
            <a:r>
              <a:rPr lang="en-US" sz="2398" dirty="0" err="1" smtClean="0">
                <a:latin typeface="+mj-lt"/>
                <a:cs typeface="Calibri" panose="020F0502020204030204" pitchFamily="34" charset="0"/>
              </a:rPr>
              <a:t>elit</a:t>
            </a:r>
            <a:r>
              <a:rPr lang="en-US" sz="2398" dirty="0" smtClean="0">
                <a:latin typeface="+mj-lt"/>
                <a:cs typeface="Calibri" panose="020F0502020204030204" pitchFamily="34" charset="0"/>
              </a:rPr>
              <a:t>, </a:t>
            </a:r>
            <a:r>
              <a:rPr lang="en-US" sz="2398" dirty="0" err="1" smtClean="0">
                <a:latin typeface="+mj-lt"/>
                <a:cs typeface="Calibri" panose="020F0502020204030204" pitchFamily="34" charset="0"/>
              </a:rPr>
              <a:t>sed</a:t>
            </a:r>
            <a:endParaRPr lang="en-US" sz="2398" dirty="0" smtClean="0">
              <a:latin typeface="+mj-lt"/>
              <a:cs typeface="Calibri" panose="020F0502020204030204" pitchFamily="34" charset="0"/>
            </a:endParaRPr>
          </a:p>
          <a:p>
            <a:pPr>
              <a:lnSpc>
                <a:spcPct val="150000"/>
              </a:lnSpc>
            </a:pPr>
            <a:r>
              <a:rPr lang="en-US" sz="2398" dirty="0" smtClean="0">
                <a:latin typeface="+mj-lt"/>
                <a:cs typeface="Calibri" panose="020F0502020204030204" pitchFamily="34" charset="0"/>
              </a:rPr>
              <a:t>• </a:t>
            </a:r>
            <a:r>
              <a:rPr lang="en-US" sz="2398" dirty="0" err="1" smtClean="0">
                <a:latin typeface="+mj-lt"/>
                <a:cs typeface="Calibri" panose="020F0502020204030204" pitchFamily="34" charset="0"/>
              </a:rPr>
              <a:t>Lorem</a:t>
            </a:r>
            <a:r>
              <a:rPr lang="en-US" sz="2398" dirty="0" smtClean="0">
                <a:latin typeface="+mj-lt"/>
                <a:cs typeface="Calibri" panose="020F0502020204030204" pitchFamily="34" charset="0"/>
              </a:rPr>
              <a:t> </a:t>
            </a:r>
            <a:r>
              <a:rPr lang="en-US" sz="2398" dirty="0" err="1" smtClean="0">
                <a:latin typeface="+mj-lt"/>
                <a:cs typeface="Calibri" panose="020F0502020204030204" pitchFamily="34" charset="0"/>
              </a:rPr>
              <a:t>ipsum</a:t>
            </a:r>
            <a:r>
              <a:rPr lang="en-US" sz="2398" dirty="0" smtClean="0">
                <a:latin typeface="+mj-lt"/>
                <a:cs typeface="Calibri" panose="020F0502020204030204" pitchFamily="34" charset="0"/>
              </a:rPr>
              <a:t> dolor sit </a:t>
            </a:r>
            <a:r>
              <a:rPr lang="en-US" sz="2398" dirty="0" err="1" smtClean="0">
                <a:latin typeface="+mj-lt"/>
                <a:cs typeface="Calibri" panose="020F0502020204030204" pitchFamily="34" charset="0"/>
              </a:rPr>
              <a:t>amet</a:t>
            </a:r>
            <a:r>
              <a:rPr lang="en-US" sz="2398" dirty="0" smtClean="0">
                <a:latin typeface="+mj-lt"/>
                <a:cs typeface="Calibri" panose="020F0502020204030204" pitchFamily="34" charset="0"/>
              </a:rPr>
              <a:t>, </a:t>
            </a:r>
            <a:r>
              <a:rPr lang="en-US" sz="2398" dirty="0" err="1" smtClean="0">
                <a:latin typeface="+mj-lt"/>
                <a:cs typeface="Calibri" panose="020F0502020204030204" pitchFamily="34" charset="0"/>
              </a:rPr>
              <a:t>consectetuer</a:t>
            </a:r>
            <a:r>
              <a:rPr lang="en-US" sz="2398" dirty="0" smtClean="0">
                <a:latin typeface="+mj-lt"/>
                <a:cs typeface="Calibri" panose="020F0502020204030204" pitchFamily="34" charset="0"/>
              </a:rPr>
              <a:t> </a:t>
            </a:r>
            <a:r>
              <a:rPr lang="en-US" sz="2398" dirty="0" err="1" smtClean="0">
                <a:latin typeface="+mj-lt"/>
                <a:cs typeface="Calibri" panose="020F0502020204030204" pitchFamily="34" charset="0"/>
              </a:rPr>
              <a:t>adipiscing</a:t>
            </a:r>
            <a:r>
              <a:rPr lang="en-US" sz="2398" dirty="0" smtClean="0">
                <a:latin typeface="+mj-lt"/>
                <a:cs typeface="Calibri" panose="020F0502020204030204" pitchFamily="34" charset="0"/>
              </a:rPr>
              <a:t> </a:t>
            </a:r>
            <a:r>
              <a:rPr lang="en-US" sz="2398" dirty="0" err="1" smtClean="0">
                <a:latin typeface="+mj-lt"/>
                <a:cs typeface="Calibri" panose="020F0502020204030204" pitchFamily="34" charset="0"/>
              </a:rPr>
              <a:t>elit</a:t>
            </a:r>
            <a:r>
              <a:rPr lang="en-US" sz="2398" dirty="0" smtClean="0">
                <a:latin typeface="+mj-lt"/>
                <a:cs typeface="Calibri" panose="020F0502020204030204" pitchFamily="34" charset="0"/>
              </a:rPr>
              <a:t>, </a:t>
            </a:r>
            <a:r>
              <a:rPr lang="en-US" sz="2398" dirty="0" err="1" smtClean="0">
                <a:latin typeface="+mj-lt"/>
                <a:cs typeface="Calibri" panose="020F0502020204030204" pitchFamily="34" charset="0"/>
              </a:rPr>
              <a:t>sed</a:t>
            </a:r>
            <a:endParaRPr lang="en-US" sz="2398" dirty="0" smtClean="0">
              <a:latin typeface="+mj-lt"/>
              <a:cs typeface="Calibri" panose="020F0502020204030204" pitchFamily="34" charset="0"/>
            </a:endParaRPr>
          </a:p>
          <a:p>
            <a:pPr>
              <a:lnSpc>
                <a:spcPct val="150000"/>
              </a:lnSpc>
            </a:pPr>
            <a:r>
              <a:rPr lang="en-US" sz="2398" dirty="0" smtClean="0">
                <a:latin typeface="+mj-lt"/>
                <a:cs typeface="Calibri" panose="020F0502020204030204" pitchFamily="34" charset="0"/>
              </a:rPr>
              <a:t>• </a:t>
            </a:r>
            <a:r>
              <a:rPr lang="en-US" sz="2398" dirty="0" err="1" smtClean="0">
                <a:latin typeface="+mj-lt"/>
                <a:cs typeface="Calibri" panose="020F0502020204030204" pitchFamily="34" charset="0"/>
              </a:rPr>
              <a:t>Lorem</a:t>
            </a:r>
            <a:r>
              <a:rPr lang="en-US" sz="2398" dirty="0" smtClean="0">
                <a:latin typeface="+mj-lt"/>
                <a:cs typeface="Calibri" panose="020F0502020204030204" pitchFamily="34" charset="0"/>
              </a:rPr>
              <a:t> </a:t>
            </a:r>
            <a:r>
              <a:rPr lang="en-US" sz="2398" dirty="0" err="1" smtClean="0">
                <a:latin typeface="+mj-lt"/>
                <a:cs typeface="Calibri" panose="020F0502020204030204" pitchFamily="34" charset="0"/>
              </a:rPr>
              <a:t>ipsum</a:t>
            </a:r>
            <a:r>
              <a:rPr lang="en-US" sz="2398" dirty="0" smtClean="0">
                <a:latin typeface="+mj-lt"/>
                <a:cs typeface="Calibri" panose="020F0502020204030204" pitchFamily="34" charset="0"/>
              </a:rPr>
              <a:t> dolor sit </a:t>
            </a:r>
            <a:r>
              <a:rPr lang="en-US" sz="2398" dirty="0" err="1" smtClean="0">
                <a:latin typeface="+mj-lt"/>
                <a:cs typeface="Calibri" panose="020F0502020204030204" pitchFamily="34" charset="0"/>
              </a:rPr>
              <a:t>amet</a:t>
            </a:r>
            <a:r>
              <a:rPr lang="en-US" sz="2398" dirty="0" smtClean="0">
                <a:latin typeface="+mj-lt"/>
                <a:cs typeface="Calibri" panose="020F0502020204030204" pitchFamily="34" charset="0"/>
              </a:rPr>
              <a:t>, </a:t>
            </a:r>
            <a:r>
              <a:rPr lang="en-US" sz="2398" dirty="0" err="1" smtClean="0">
                <a:latin typeface="+mj-lt"/>
                <a:cs typeface="Calibri" panose="020F0502020204030204" pitchFamily="34" charset="0"/>
              </a:rPr>
              <a:t>consectetuer</a:t>
            </a:r>
            <a:r>
              <a:rPr lang="en-US" sz="2398" dirty="0" smtClean="0">
                <a:latin typeface="+mj-lt"/>
                <a:cs typeface="Calibri" panose="020F0502020204030204" pitchFamily="34" charset="0"/>
              </a:rPr>
              <a:t> </a:t>
            </a:r>
            <a:r>
              <a:rPr lang="en-US" sz="2398" dirty="0" err="1" smtClean="0">
                <a:latin typeface="+mj-lt"/>
                <a:cs typeface="Calibri" panose="020F0502020204030204" pitchFamily="34" charset="0"/>
              </a:rPr>
              <a:t>adipiscing</a:t>
            </a:r>
            <a:r>
              <a:rPr lang="en-US" sz="2398" dirty="0" smtClean="0">
                <a:latin typeface="+mj-lt"/>
                <a:cs typeface="Calibri" panose="020F0502020204030204" pitchFamily="34" charset="0"/>
              </a:rPr>
              <a:t> </a:t>
            </a:r>
            <a:r>
              <a:rPr lang="en-US" sz="2398" dirty="0" err="1" smtClean="0">
                <a:latin typeface="+mj-lt"/>
                <a:cs typeface="Calibri" panose="020F0502020204030204" pitchFamily="34" charset="0"/>
              </a:rPr>
              <a:t>elit</a:t>
            </a:r>
            <a:r>
              <a:rPr lang="en-US" sz="2398" dirty="0" smtClean="0">
                <a:latin typeface="+mj-lt"/>
                <a:cs typeface="Calibri" panose="020F0502020204030204" pitchFamily="34" charset="0"/>
              </a:rPr>
              <a:t>, </a:t>
            </a:r>
            <a:r>
              <a:rPr lang="en-US" sz="2398" dirty="0" err="1" smtClean="0">
                <a:latin typeface="+mj-lt"/>
                <a:cs typeface="Calibri" panose="020F0502020204030204" pitchFamily="34" charset="0"/>
              </a:rPr>
              <a:t>sed</a:t>
            </a:r>
            <a:endParaRPr lang="en-US" sz="2398" dirty="0" smtClean="0">
              <a:latin typeface="+mj-lt"/>
              <a:cs typeface="Calibri" panose="020F0502020204030204" pitchFamily="34" charset="0"/>
            </a:endParaRPr>
          </a:p>
        </p:txBody>
      </p:sp>
      <p:sp>
        <p:nvSpPr>
          <p:cNvPr id="17" name="Text Placeholder 7"/>
          <p:cNvSpPr>
            <a:spLocks noGrp="1"/>
          </p:cNvSpPr>
          <p:nvPr>
            <p:ph type="body" sz="quarter" idx="11" hasCustomPrompt="1"/>
          </p:nvPr>
        </p:nvSpPr>
        <p:spPr>
          <a:xfrm>
            <a:off x="1217981" y="1314420"/>
            <a:ext cx="1278194" cy="1237104"/>
          </a:xfrm>
        </p:spPr>
        <p:txBody>
          <a:bodyPr/>
          <a:lstStyle>
            <a:lvl1pPr marL="0" indent="0">
              <a:buNone/>
              <a:defRPr>
                <a:solidFill>
                  <a:srgbClr val="78C149"/>
                </a:solidFill>
                <a:latin typeface="+mn-lt"/>
              </a:defRPr>
            </a:lvl1pPr>
          </a:lstStyle>
          <a:p>
            <a:pPr lvl="0"/>
            <a:r>
              <a:rPr lang="en-US" dirty="0" smtClean="0"/>
              <a:t>No.</a:t>
            </a:r>
            <a:endParaRPr lang="en-US" dirty="0"/>
          </a:p>
        </p:txBody>
      </p:sp>
    </p:spTree>
    <p:extLst>
      <p:ext uri="{BB962C8B-B14F-4D97-AF65-F5344CB8AC3E}">
        <p14:creationId xmlns:p14="http://schemas.microsoft.com/office/powerpoint/2010/main" val="33228576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tmp"/><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3156529"/>
            <a:ext cx="16240125" cy="5676321"/>
            <a:chOff x="0" y="0"/>
            <a:chExt cx="3887662" cy="1358833"/>
          </a:xfrm>
          <a:solidFill>
            <a:srgbClr val="B2DF72"/>
          </a:solidFill>
        </p:grpSpPr>
        <p:sp>
          <p:nvSpPr>
            <p:cNvPr id="3" name="Freeform 3"/>
            <p:cNvSpPr/>
            <p:nvPr/>
          </p:nvSpPr>
          <p:spPr>
            <a:xfrm>
              <a:off x="0" y="0"/>
              <a:ext cx="3887662" cy="1358833"/>
            </a:xfrm>
            <a:custGeom>
              <a:avLst/>
              <a:gdLst/>
              <a:ahLst/>
              <a:cxnLst/>
              <a:rect l="l" t="t" r="r" b="b"/>
              <a:pathLst>
                <a:path w="3887662" h="1358833">
                  <a:moveTo>
                    <a:pt x="3763202" y="1358833"/>
                  </a:moveTo>
                  <a:lnTo>
                    <a:pt x="124460" y="1358833"/>
                  </a:lnTo>
                  <a:cubicBezTo>
                    <a:pt x="55880" y="1358833"/>
                    <a:pt x="0" y="1302953"/>
                    <a:pt x="0" y="1234373"/>
                  </a:cubicBezTo>
                  <a:lnTo>
                    <a:pt x="0" y="124460"/>
                  </a:lnTo>
                  <a:cubicBezTo>
                    <a:pt x="0" y="55880"/>
                    <a:pt x="55880" y="0"/>
                    <a:pt x="124460" y="0"/>
                  </a:cubicBezTo>
                  <a:lnTo>
                    <a:pt x="3763202" y="0"/>
                  </a:lnTo>
                  <a:cubicBezTo>
                    <a:pt x="3831782" y="0"/>
                    <a:pt x="3887662" y="55880"/>
                    <a:pt x="3887662" y="124460"/>
                  </a:cubicBezTo>
                  <a:lnTo>
                    <a:pt x="3887662" y="1234373"/>
                  </a:lnTo>
                  <a:cubicBezTo>
                    <a:pt x="3887662" y="1302953"/>
                    <a:pt x="3831782" y="1358833"/>
                    <a:pt x="3763202" y="1358833"/>
                  </a:cubicBezTo>
                  <a:close/>
                </a:path>
              </a:pathLst>
            </a:custGeom>
            <a:grpFill/>
          </p:spPr>
        </p:sp>
      </p:grpSp>
      <p:sp>
        <p:nvSpPr>
          <p:cNvPr id="4" name="AutoShape 4"/>
          <p:cNvSpPr/>
          <p:nvPr/>
        </p:nvSpPr>
        <p:spPr>
          <a:xfrm>
            <a:off x="-304800" y="8266505"/>
            <a:ext cx="19011900" cy="2695706"/>
          </a:xfrm>
          <a:prstGeom prst="rect">
            <a:avLst/>
          </a:prstGeom>
          <a:solidFill>
            <a:srgbClr val="6EC736"/>
          </a:solidFill>
        </p:spPr>
      </p:sp>
      <p:sp>
        <p:nvSpPr>
          <p:cNvPr id="5" name="TextBox 5"/>
          <p:cNvSpPr txBox="1"/>
          <p:nvPr/>
        </p:nvSpPr>
        <p:spPr>
          <a:xfrm>
            <a:off x="1878136" y="3695995"/>
            <a:ext cx="14665079" cy="1461939"/>
          </a:xfrm>
          <a:prstGeom prst="rect">
            <a:avLst/>
          </a:prstGeom>
        </p:spPr>
        <p:txBody>
          <a:bodyPr lIns="0" tIns="0" rIns="0" bIns="0" rtlCol="0" anchor="t">
            <a:spAutoFit/>
          </a:bodyPr>
          <a:lstStyle/>
          <a:p>
            <a:pPr lvl="0" algn="ctr">
              <a:lnSpc>
                <a:spcPts val="5664"/>
              </a:lnSpc>
            </a:pPr>
            <a:r>
              <a:rPr lang="en-GB" sz="4800" dirty="0" smtClean="0">
                <a:solidFill>
                  <a:srgbClr val="FFFFFF"/>
                </a:solidFill>
                <a:latin typeface="Montserrat Extra-Bold Bold"/>
              </a:rPr>
              <a:t>COVID-19: A </a:t>
            </a:r>
            <a:r>
              <a:rPr lang="en-GB" sz="4800" dirty="0">
                <a:solidFill>
                  <a:srgbClr val="FFFFFF"/>
                </a:solidFill>
                <a:latin typeface="Montserrat Extra-Bold Bold"/>
              </a:rPr>
              <a:t>driver of marginality in Nairobi’s Informal Settlements</a:t>
            </a:r>
            <a:endParaRPr lang="en-US" sz="4800" u="none" dirty="0">
              <a:solidFill>
                <a:srgbClr val="FFFFFF"/>
              </a:solidFill>
              <a:latin typeface="Montserrat Extra-Bold Bold"/>
            </a:endParaRPr>
          </a:p>
        </p:txBody>
      </p:sp>
      <p:pic>
        <p:nvPicPr>
          <p:cNvPr id="6" name="Picture 6"/>
          <p:cNvPicPr>
            <a:picLocks noChangeAspect="1"/>
          </p:cNvPicPr>
          <p:nvPr/>
        </p:nvPicPr>
        <p:blipFill>
          <a:blip r:embed="rId3"/>
          <a:srcRect/>
          <a:stretch>
            <a:fillRect/>
          </a:stretch>
        </p:blipFill>
        <p:spPr>
          <a:xfrm>
            <a:off x="14871797" y="33672"/>
            <a:ext cx="3115083" cy="2840956"/>
          </a:xfrm>
          <a:prstGeom prst="rect">
            <a:avLst/>
          </a:prstGeom>
        </p:spPr>
      </p:pic>
      <p:pic>
        <p:nvPicPr>
          <p:cNvPr id="7" name="Picture 7"/>
          <p:cNvPicPr>
            <a:picLocks noChangeAspect="1"/>
          </p:cNvPicPr>
          <p:nvPr/>
        </p:nvPicPr>
        <p:blipFill>
          <a:blip r:embed="rId4"/>
          <a:srcRect/>
          <a:stretch>
            <a:fillRect/>
          </a:stretch>
        </p:blipFill>
        <p:spPr>
          <a:xfrm>
            <a:off x="364589" y="192431"/>
            <a:ext cx="2471586" cy="2523438"/>
          </a:xfrm>
          <a:prstGeom prst="rect">
            <a:avLst/>
          </a:prstGeom>
        </p:spPr>
      </p:pic>
      <p:sp>
        <p:nvSpPr>
          <p:cNvPr id="8" name="TextBox 8"/>
          <p:cNvSpPr txBox="1"/>
          <p:nvPr/>
        </p:nvSpPr>
        <p:spPr>
          <a:xfrm>
            <a:off x="3416202" y="7610015"/>
            <a:ext cx="11465119" cy="396647"/>
          </a:xfrm>
          <a:prstGeom prst="rect">
            <a:avLst/>
          </a:prstGeom>
        </p:spPr>
        <p:txBody>
          <a:bodyPr lIns="0" tIns="0" rIns="0" bIns="0" rtlCol="0" anchor="t">
            <a:spAutoFit/>
          </a:bodyPr>
          <a:lstStyle/>
          <a:p>
            <a:pPr algn="ctr">
              <a:lnSpc>
                <a:spcPts val="3359"/>
              </a:lnSpc>
            </a:pPr>
            <a:r>
              <a:rPr lang="en-US" sz="2800" spc="28" dirty="0">
                <a:solidFill>
                  <a:srgbClr val="191919"/>
                </a:solidFill>
                <a:latin typeface="Montserrat Classic"/>
              </a:rPr>
              <a:t>Contact: </a:t>
            </a:r>
            <a:r>
              <a:rPr lang="en-US" sz="2800" spc="28" dirty="0" smtClean="0">
                <a:solidFill>
                  <a:srgbClr val="191919"/>
                </a:solidFill>
                <a:latin typeface="Montserrat Classic"/>
              </a:rPr>
              <a:t>ckabaria@aphrc.org</a:t>
            </a:r>
            <a:endParaRPr lang="en-US" sz="2799" spc="27" dirty="0">
              <a:solidFill>
                <a:srgbClr val="191919"/>
              </a:solidFill>
              <a:latin typeface="Montserrat Classic"/>
            </a:endParaRPr>
          </a:p>
        </p:txBody>
      </p:sp>
      <p:sp>
        <p:nvSpPr>
          <p:cNvPr id="9" name="TextBox 9"/>
          <p:cNvSpPr txBox="1"/>
          <p:nvPr/>
        </p:nvSpPr>
        <p:spPr>
          <a:xfrm>
            <a:off x="1028700" y="8832850"/>
            <a:ext cx="16230600" cy="1308050"/>
          </a:xfrm>
          <a:prstGeom prst="rect">
            <a:avLst/>
          </a:prstGeom>
        </p:spPr>
        <p:txBody>
          <a:bodyPr lIns="0" tIns="0" rIns="0" bIns="0" rtlCol="0" anchor="t">
            <a:spAutoFit/>
          </a:bodyPr>
          <a:lstStyle/>
          <a:p>
            <a:pPr algn="ctr">
              <a:lnSpc>
                <a:spcPts val="3360"/>
              </a:lnSpc>
            </a:pPr>
            <a:r>
              <a:rPr lang="en-US" sz="2800" spc="84" dirty="0" smtClean="0">
                <a:solidFill>
                  <a:srgbClr val="FFFFFF"/>
                </a:solidFill>
                <a:latin typeface="Montserrat Classic"/>
              </a:rPr>
              <a:t>Presented at </a:t>
            </a:r>
            <a:r>
              <a:rPr lang="en-GB" sz="2800" spc="84" dirty="0" smtClean="0">
                <a:solidFill>
                  <a:srgbClr val="FFFFFF"/>
                </a:solidFill>
                <a:latin typeface="Montserrat Classic"/>
              </a:rPr>
              <a:t>International </a:t>
            </a:r>
            <a:r>
              <a:rPr lang="en-GB" sz="2800" spc="84" dirty="0">
                <a:solidFill>
                  <a:srgbClr val="FFFFFF"/>
                </a:solidFill>
                <a:latin typeface="Montserrat Classic"/>
              </a:rPr>
              <a:t>Conference on COVID-19, 2022: </a:t>
            </a:r>
            <a:r>
              <a:rPr lang="en-GB" sz="2800" spc="84" dirty="0" smtClean="0">
                <a:solidFill>
                  <a:srgbClr val="FFFFFF"/>
                </a:solidFill>
                <a:latin typeface="Montserrat Classic"/>
              </a:rPr>
              <a:t/>
            </a:r>
            <a:br>
              <a:rPr lang="en-GB" sz="2800" spc="84" dirty="0" smtClean="0">
                <a:solidFill>
                  <a:srgbClr val="FFFFFF"/>
                </a:solidFill>
                <a:latin typeface="Montserrat Classic"/>
              </a:rPr>
            </a:br>
            <a:r>
              <a:rPr lang="en-GB" sz="2800" spc="84" dirty="0" smtClean="0">
                <a:solidFill>
                  <a:srgbClr val="FFFFFF"/>
                </a:solidFill>
                <a:latin typeface="Montserrat Classic"/>
              </a:rPr>
              <a:t>Learning </a:t>
            </a:r>
            <a:r>
              <a:rPr lang="en-GB" sz="2800" spc="84" dirty="0">
                <a:solidFill>
                  <a:srgbClr val="FFFFFF"/>
                </a:solidFill>
                <a:latin typeface="Montserrat Classic"/>
              </a:rPr>
              <a:t>for Future Healthcare Systems in Low-and Middle Income Countries</a:t>
            </a:r>
            <a:r>
              <a:rPr lang="en-US" sz="2800" spc="84" dirty="0" smtClean="0">
                <a:solidFill>
                  <a:srgbClr val="FFFFFF"/>
                </a:solidFill>
                <a:latin typeface="Montserrat Classic"/>
              </a:rPr>
              <a:t>,  </a:t>
            </a:r>
            <a:endParaRPr lang="en-US" sz="2800" spc="84" dirty="0">
              <a:solidFill>
                <a:srgbClr val="FFFFFF"/>
              </a:solidFill>
              <a:latin typeface="Montserrat Classic"/>
            </a:endParaRPr>
          </a:p>
          <a:p>
            <a:pPr algn="ctr">
              <a:lnSpc>
                <a:spcPts val="3360"/>
              </a:lnSpc>
            </a:pPr>
            <a:r>
              <a:rPr lang="en-US" sz="2800" spc="84" dirty="0" smtClean="0">
                <a:solidFill>
                  <a:srgbClr val="FFFFFF"/>
                </a:solidFill>
                <a:latin typeface="Montserrat Classic"/>
              </a:rPr>
              <a:t>JANUARY 2022</a:t>
            </a:r>
            <a:endParaRPr lang="en-US" sz="2800" spc="84" dirty="0">
              <a:solidFill>
                <a:srgbClr val="FFFFFF"/>
              </a:solidFill>
              <a:latin typeface="Montserrat Classic"/>
            </a:endParaRPr>
          </a:p>
        </p:txBody>
      </p:sp>
      <p:sp>
        <p:nvSpPr>
          <p:cNvPr id="10" name="TextBox 10"/>
          <p:cNvSpPr txBox="1"/>
          <p:nvPr/>
        </p:nvSpPr>
        <p:spPr>
          <a:xfrm>
            <a:off x="3406678" y="6485480"/>
            <a:ext cx="11465119" cy="436017"/>
          </a:xfrm>
          <a:prstGeom prst="rect">
            <a:avLst/>
          </a:prstGeom>
        </p:spPr>
        <p:txBody>
          <a:bodyPr lIns="0" tIns="0" rIns="0" bIns="0" rtlCol="0" anchor="t">
            <a:spAutoFit/>
          </a:bodyPr>
          <a:lstStyle/>
          <a:p>
            <a:pPr algn="ctr">
              <a:lnSpc>
                <a:spcPts val="3359"/>
              </a:lnSpc>
            </a:pPr>
            <a:r>
              <a:rPr lang="en-US" sz="3600" spc="28" dirty="0">
                <a:solidFill>
                  <a:srgbClr val="FFFFFF"/>
                </a:solidFill>
                <a:latin typeface="Montserrat Classic Bold"/>
              </a:rPr>
              <a:t>Caroline Kabaria, </a:t>
            </a:r>
            <a:r>
              <a:rPr lang="en-US" sz="3600" spc="28" dirty="0" smtClean="0">
                <a:solidFill>
                  <a:srgbClr val="FFFFFF"/>
                </a:solidFill>
                <a:latin typeface="Montserrat Classic Bold"/>
              </a:rPr>
              <a:t>PhD</a:t>
            </a:r>
            <a:endParaRPr lang="en-US" sz="3200" spc="27" dirty="0">
              <a:solidFill>
                <a:srgbClr val="FFFFFF"/>
              </a:solidFill>
              <a:latin typeface="Montserrat Classic Bold"/>
            </a:endParaRPr>
          </a:p>
        </p:txBody>
      </p:sp>
    </p:spTree>
  </p:cSld>
  <p:clrMapOvr>
    <a:masterClrMapping/>
  </p:clrMapOvr>
  <mc:AlternateContent xmlns:mc="http://schemas.openxmlformats.org/markup-compatibility/2006" xmlns:p14="http://schemas.microsoft.com/office/powerpoint/2010/main">
    <mc:Choice Requires="p14">
      <p:transition spd="slow" p14:dur="2000" advTm="52434"/>
    </mc:Choice>
    <mc:Fallback xmlns="">
      <p:transition spd="slow" advTm="5243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18"/>
          <p:cNvSpPr txBox="1">
            <a:spLocks noGrp="1"/>
          </p:cNvSpPr>
          <p:nvPr>
            <p:ph type="body" idx="1"/>
          </p:nvPr>
        </p:nvSpPr>
        <p:spPr>
          <a:xfrm>
            <a:off x="600074" y="2509323"/>
            <a:ext cx="17092613" cy="7206177"/>
          </a:xfrm>
          <a:prstGeom prst="rect">
            <a:avLst/>
          </a:prstGeom>
          <a:noFill/>
          <a:ln>
            <a:noFill/>
          </a:ln>
        </p:spPr>
        <p:txBody>
          <a:bodyPr spcFirstLastPara="1" vert="horz" wrap="square" lIns="137138" tIns="68550" rIns="137138" bIns="68550" rtlCol="0" anchor="t" anchorCtr="0">
            <a:normAutofit/>
          </a:bodyPr>
          <a:lstStyle/>
          <a:p>
            <a:pPr marL="685800" indent="-571500">
              <a:lnSpc>
                <a:spcPct val="150000"/>
              </a:lnSpc>
              <a:spcBef>
                <a:spcPts val="1500"/>
              </a:spcBef>
              <a:buSzPct val="100000"/>
              <a:buFont typeface="Calibri"/>
              <a:buChar char="•"/>
            </a:pPr>
            <a:r>
              <a:rPr lang="en-GB" dirty="0">
                <a:latin typeface="Arial"/>
                <a:ea typeface="Arial"/>
                <a:cs typeface="Arial"/>
                <a:sym typeface="Arial"/>
              </a:rPr>
              <a:t>Financial and social risk protection innovations due to high OOP</a:t>
            </a:r>
            <a:endParaRPr dirty="0"/>
          </a:p>
          <a:p>
            <a:pPr marL="685800" indent="-571500">
              <a:lnSpc>
                <a:spcPct val="150000"/>
              </a:lnSpc>
              <a:spcBef>
                <a:spcPts val="1500"/>
              </a:spcBef>
              <a:buSzPct val="100000"/>
              <a:buFont typeface="Calibri"/>
              <a:buChar char="•"/>
            </a:pPr>
            <a:r>
              <a:rPr lang="en-GB" dirty="0">
                <a:latin typeface="Arial"/>
                <a:ea typeface="Arial"/>
                <a:cs typeface="Arial"/>
                <a:sym typeface="Arial"/>
              </a:rPr>
              <a:t>Collaboration with other sectors in interventions/operational research in </a:t>
            </a:r>
            <a:r>
              <a:rPr lang="en-GB" dirty="0" err="1">
                <a:latin typeface="Arial"/>
                <a:ea typeface="Arial"/>
                <a:cs typeface="Arial"/>
                <a:sym typeface="Arial"/>
              </a:rPr>
              <a:t>e.g</a:t>
            </a:r>
            <a:r>
              <a:rPr lang="en-GB" dirty="0">
                <a:latin typeface="Arial"/>
                <a:ea typeface="Arial"/>
                <a:cs typeface="Arial"/>
                <a:sym typeface="Arial"/>
              </a:rPr>
              <a:t> works and transport, WASH, education </a:t>
            </a:r>
            <a:r>
              <a:rPr lang="en-GB" dirty="0" err="1" smtClean="0">
                <a:latin typeface="Arial"/>
                <a:ea typeface="Arial"/>
                <a:cs typeface="Arial"/>
                <a:sym typeface="Arial"/>
              </a:rPr>
              <a:t>e.t.c</a:t>
            </a:r>
            <a:endParaRPr dirty="0">
              <a:latin typeface="Arial"/>
              <a:ea typeface="Arial"/>
              <a:cs typeface="Arial"/>
              <a:sym typeface="Arial"/>
            </a:endParaRPr>
          </a:p>
          <a:p>
            <a:pPr marL="685800" indent="-571500">
              <a:lnSpc>
                <a:spcPct val="150000"/>
              </a:lnSpc>
              <a:spcBef>
                <a:spcPts val="0"/>
              </a:spcBef>
              <a:buSzPct val="100000"/>
              <a:buFont typeface="Calibri"/>
              <a:buChar char="•"/>
            </a:pPr>
            <a:r>
              <a:rPr lang="en-GB" dirty="0">
                <a:latin typeface="Arial"/>
                <a:ea typeface="Arial"/>
                <a:cs typeface="Arial"/>
                <a:sym typeface="Arial"/>
              </a:rPr>
              <a:t>Empowering lower level health managers to be involved in policy and decision making processes (more bottom-up approaches vs top-down)</a:t>
            </a:r>
            <a:endParaRPr dirty="0"/>
          </a:p>
          <a:p>
            <a:pPr marL="685800" indent="-571500">
              <a:lnSpc>
                <a:spcPct val="150000"/>
              </a:lnSpc>
              <a:spcBef>
                <a:spcPts val="0"/>
              </a:spcBef>
              <a:buSzPct val="100000"/>
              <a:buFont typeface="Calibri"/>
              <a:buChar char="•"/>
            </a:pPr>
            <a:r>
              <a:rPr lang="en-GB" dirty="0">
                <a:latin typeface="Arial"/>
                <a:ea typeface="Arial"/>
                <a:cs typeface="Arial"/>
                <a:sym typeface="Arial"/>
              </a:rPr>
              <a:t>Empowering communities to demand for accountability from leaders/service providers</a:t>
            </a:r>
            <a:endParaRPr dirty="0"/>
          </a:p>
          <a:p>
            <a:pPr marL="685800" indent="-571500">
              <a:lnSpc>
                <a:spcPct val="150000"/>
              </a:lnSpc>
              <a:spcBef>
                <a:spcPts val="0"/>
              </a:spcBef>
              <a:buSzPct val="100000"/>
              <a:buFont typeface="Calibri"/>
              <a:buChar char="•"/>
            </a:pPr>
            <a:r>
              <a:rPr lang="en-GB" dirty="0"/>
              <a:t>Implementation research on improving quality of primary health care and linkages with allied and tertiary services </a:t>
            </a:r>
            <a:endParaRPr dirty="0">
              <a:latin typeface="Arial"/>
              <a:ea typeface="Arial"/>
              <a:cs typeface="Arial"/>
              <a:sym typeface="Arial"/>
            </a:endParaRPr>
          </a:p>
          <a:p>
            <a:pPr marL="685800">
              <a:lnSpc>
                <a:spcPct val="90000"/>
              </a:lnSpc>
              <a:spcBef>
                <a:spcPts val="1500"/>
              </a:spcBef>
              <a:buClr>
                <a:schemeClr val="dk1"/>
              </a:buClr>
              <a:buSzPct val="108108"/>
              <a:buNone/>
            </a:pPr>
            <a:endParaRPr dirty="0"/>
          </a:p>
        </p:txBody>
      </p:sp>
      <p:sp>
        <p:nvSpPr>
          <p:cNvPr id="6" name="AutoShape 2"/>
          <p:cNvSpPr/>
          <p:nvPr/>
        </p:nvSpPr>
        <p:spPr>
          <a:xfrm>
            <a:off x="-304800" y="-266700"/>
            <a:ext cx="19011900" cy="2477589"/>
          </a:xfrm>
          <a:prstGeom prst="rect">
            <a:avLst/>
          </a:prstGeom>
          <a:solidFill>
            <a:srgbClr val="92D050"/>
          </a:solidFill>
        </p:spPr>
      </p:sp>
      <p:sp>
        <p:nvSpPr>
          <p:cNvPr id="7" name="TextBox 3"/>
          <p:cNvSpPr txBox="1"/>
          <p:nvPr/>
        </p:nvSpPr>
        <p:spPr>
          <a:xfrm>
            <a:off x="534458" y="603168"/>
            <a:ext cx="17418602" cy="641201"/>
          </a:xfrm>
          <a:prstGeom prst="rect">
            <a:avLst/>
          </a:prstGeom>
        </p:spPr>
        <p:txBody>
          <a:bodyPr lIns="0" tIns="0" rIns="0" bIns="0" rtlCol="0" anchor="t">
            <a:spAutoFit/>
          </a:bodyPr>
          <a:lstStyle/>
          <a:p>
            <a:pPr lvl="0">
              <a:lnSpc>
                <a:spcPts val="5000"/>
              </a:lnSpc>
            </a:pPr>
            <a:r>
              <a:rPr lang="en-US" sz="5000" dirty="0">
                <a:solidFill>
                  <a:srgbClr val="FFFFFF"/>
                </a:solidFill>
                <a:latin typeface="Montserrat Extra-Bold"/>
              </a:rPr>
              <a:t>Policy and programmatic implications</a:t>
            </a:r>
          </a:p>
        </p:txBody>
      </p:sp>
    </p:spTree>
    <p:extLst>
      <p:ext uri="{BB962C8B-B14F-4D97-AF65-F5344CB8AC3E}">
        <p14:creationId xmlns:p14="http://schemas.microsoft.com/office/powerpoint/2010/main" val="842041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04800" y="-266700"/>
            <a:ext cx="19011900" cy="2477589"/>
          </a:xfrm>
          <a:prstGeom prst="rect">
            <a:avLst/>
          </a:prstGeom>
          <a:solidFill>
            <a:srgbClr val="92D050"/>
          </a:solidFill>
        </p:spPr>
      </p:sp>
      <p:sp>
        <p:nvSpPr>
          <p:cNvPr id="3" name="TextBox 3"/>
          <p:cNvSpPr txBox="1"/>
          <p:nvPr/>
        </p:nvSpPr>
        <p:spPr>
          <a:xfrm>
            <a:off x="534458" y="603168"/>
            <a:ext cx="17418602" cy="641201"/>
          </a:xfrm>
          <a:prstGeom prst="rect">
            <a:avLst/>
          </a:prstGeom>
        </p:spPr>
        <p:txBody>
          <a:bodyPr lIns="0" tIns="0" rIns="0" bIns="0" rtlCol="0" anchor="t">
            <a:spAutoFit/>
          </a:bodyPr>
          <a:lstStyle/>
          <a:p>
            <a:pPr lvl="0">
              <a:lnSpc>
                <a:spcPts val="5000"/>
              </a:lnSpc>
            </a:pPr>
            <a:r>
              <a:rPr lang="en-US" sz="5000" dirty="0">
                <a:solidFill>
                  <a:srgbClr val="FFFFFF"/>
                </a:solidFill>
                <a:latin typeface="Montserrat Extra-Bold"/>
              </a:rPr>
              <a:t>Policy and programmatic implications</a:t>
            </a:r>
          </a:p>
        </p:txBody>
      </p:sp>
      <p:sp>
        <p:nvSpPr>
          <p:cNvPr id="6" name="Rectangle 5"/>
          <p:cNvSpPr/>
          <p:nvPr/>
        </p:nvSpPr>
        <p:spPr>
          <a:xfrm>
            <a:off x="1098884" y="2781300"/>
            <a:ext cx="16886260" cy="7201972"/>
          </a:xfrm>
          <a:prstGeom prst="rect">
            <a:avLst/>
          </a:prstGeom>
        </p:spPr>
        <p:txBody>
          <a:bodyPr wrap="square">
            <a:spAutoFit/>
          </a:bodyPr>
          <a:lstStyle/>
          <a:p>
            <a:pPr marL="685148" indent="-685148">
              <a:lnSpc>
                <a:spcPct val="150000"/>
              </a:lnSpc>
              <a:spcAft>
                <a:spcPts val="1200"/>
              </a:spcAft>
              <a:buFont typeface="Wingdings" panose="05000000000000000000" pitchFamily="2" charset="2"/>
              <a:buChar char="§"/>
            </a:pPr>
            <a:r>
              <a:rPr lang="en-GB" sz="3600" dirty="0"/>
              <a:t>Disaggregating the deprivation burden of slum residents, </a:t>
            </a:r>
            <a:r>
              <a:rPr lang="en-GB" sz="3600" b="1" u="sng" dirty="0"/>
              <a:t>makes it easier to highlight issues of importance for people who live in slums</a:t>
            </a:r>
            <a:r>
              <a:rPr lang="en-GB" sz="3600" dirty="0"/>
              <a:t> and focus attention on these issues for policy makers.</a:t>
            </a:r>
          </a:p>
          <a:p>
            <a:pPr marL="685148" indent="-685148">
              <a:lnSpc>
                <a:spcPct val="150000"/>
              </a:lnSpc>
              <a:spcAft>
                <a:spcPts val="1200"/>
              </a:spcAft>
              <a:buFont typeface="Wingdings" panose="05000000000000000000" pitchFamily="2" charset="2"/>
              <a:buChar char="§"/>
            </a:pPr>
            <a:r>
              <a:rPr lang="en-US" sz="3600" dirty="0"/>
              <a:t>Investments in policies,  programs, and research requires slum-specific data </a:t>
            </a:r>
            <a:r>
              <a:rPr lang="en-US" sz="3600" dirty="0" smtClean="0"/>
              <a:t>systems</a:t>
            </a:r>
          </a:p>
          <a:p>
            <a:pPr marL="1142348" lvl="1" indent="-685148">
              <a:lnSpc>
                <a:spcPct val="150000"/>
              </a:lnSpc>
              <a:spcAft>
                <a:spcPts val="1200"/>
              </a:spcAft>
              <a:buFont typeface="Courier New" panose="02070309020205020404" pitchFamily="49" charset="0"/>
              <a:buChar char="o"/>
            </a:pPr>
            <a:r>
              <a:rPr lang="en-US" sz="3600" dirty="0" smtClean="0"/>
              <a:t>Urban </a:t>
            </a:r>
            <a:r>
              <a:rPr lang="en-US" sz="3600" dirty="0"/>
              <a:t>programming is practically at local levels by local governments, more so under Kenya’s devolved system. </a:t>
            </a:r>
            <a:endParaRPr lang="en-US" sz="3600" dirty="0" smtClean="0"/>
          </a:p>
          <a:p>
            <a:pPr marL="1142348" lvl="1" indent="-685148">
              <a:lnSpc>
                <a:spcPct val="150000"/>
              </a:lnSpc>
              <a:spcAft>
                <a:spcPts val="1200"/>
              </a:spcAft>
              <a:buFont typeface="Courier New" panose="02070309020205020404" pitchFamily="49" charset="0"/>
              <a:buChar char="o"/>
            </a:pPr>
            <a:r>
              <a:rPr lang="en-US" sz="3600" dirty="0" smtClean="0"/>
              <a:t>Implementing </a:t>
            </a:r>
            <a:r>
              <a:rPr lang="en-US" sz="3600" dirty="0"/>
              <a:t>agencies and local governments need slum specific statistics to measure progress and to evaluate and identify interventions that </a:t>
            </a:r>
            <a:r>
              <a:rPr lang="en-US" sz="3600" dirty="0" smtClean="0"/>
              <a:t>works</a:t>
            </a:r>
            <a:endParaRPr lang="en-US" sz="3600" dirty="0"/>
          </a:p>
        </p:txBody>
      </p:sp>
    </p:spTree>
    <p:extLst>
      <p:ext uri="{BB962C8B-B14F-4D97-AF65-F5344CB8AC3E}">
        <p14:creationId xmlns:p14="http://schemas.microsoft.com/office/powerpoint/2010/main" val="447696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EC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766424"/>
            <a:ext cx="16230600" cy="8298194"/>
            <a:chOff x="0" y="0"/>
            <a:chExt cx="3885381" cy="1986473"/>
          </a:xfrm>
          <a:solidFill>
            <a:srgbClr val="B2DF72"/>
          </a:solidFill>
        </p:grpSpPr>
        <p:sp>
          <p:nvSpPr>
            <p:cNvPr id="3" name="Freeform 3"/>
            <p:cNvSpPr/>
            <p:nvPr/>
          </p:nvSpPr>
          <p:spPr>
            <a:xfrm>
              <a:off x="0" y="0"/>
              <a:ext cx="3885381" cy="1986473"/>
            </a:xfrm>
            <a:custGeom>
              <a:avLst/>
              <a:gdLst/>
              <a:ahLst/>
              <a:cxnLst/>
              <a:rect l="l" t="t" r="r" b="b"/>
              <a:pathLst>
                <a:path w="3885381" h="1986473">
                  <a:moveTo>
                    <a:pt x="3760922" y="1986473"/>
                  </a:moveTo>
                  <a:lnTo>
                    <a:pt x="124460" y="1986473"/>
                  </a:lnTo>
                  <a:cubicBezTo>
                    <a:pt x="55880" y="1986473"/>
                    <a:pt x="0" y="1930593"/>
                    <a:pt x="0" y="1862013"/>
                  </a:cubicBezTo>
                  <a:lnTo>
                    <a:pt x="0" y="124460"/>
                  </a:lnTo>
                  <a:cubicBezTo>
                    <a:pt x="0" y="55880"/>
                    <a:pt x="55880" y="0"/>
                    <a:pt x="124460" y="0"/>
                  </a:cubicBezTo>
                  <a:lnTo>
                    <a:pt x="3760922" y="0"/>
                  </a:lnTo>
                  <a:cubicBezTo>
                    <a:pt x="3829502" y="0"/>
                    <a:pt x="3885381" y="55880"/>
                    <a:pt x="3885381" y="124460"/>
                  </a:cubicBezTo>
                  <a:lnTo>
                    <a:pt x="3885381" y="1862013"/>
                  </a:lnTo>
                  <a:cubicBezTo>
                    <a:pt x="3885381" y="1930593"/>
                    <a:pt x="3829502" y="1986473"/>
                    <a:pt x="3760922" y="1986473"/>
                  </a:cubicBezTo>
                  <a:close/>
                </a:path>
              </a:pathLst>
            </a:custGeom>
            <a:grpFill/>
          </p:spPr>
        </p:sp>
      </p:grpSp>
      <p:sp>
        <p:nvSpPr>
          <p:cNvPr id="4" name="TextBox 4"/>
          <p:cNvSpPr txBox="1"/>
          <p:nvPr/>
        </p:nvSpPr>
        <p:spPr>
          <a:xfrm>
            <a:off x="1982027" y="2096331"/>
            <a:ext cx="14323947" cy="2844800"/>
          </a:xfrm>
          <a:prstGeom prst="rect">
            <a:avLst/>
          </a:prstGeom>
        </p:spPr>
        <p:txBody>
          <a:bodyPr lIns="0" tIns="0" rIns="0" bIns="0" rtlCol="0" anchor="t">
            <a:spAutoFit/>
          </a:bodyPr>
          <a:lstStyle/>
          <a:p>
            <a:pPr marL="0" lvl="0" indent="0" algn="ctr">
              <a:lnSpc>
                <a:spcPts val="3240"/>
              </a:lnSpc>
              <a:spcBef>
                <a:spcPct val="0"/>
              </a:spcBef>
            </a:pPr>
            <a:r>
              <a:rPr lang="en-US" sz="2700" dirty="0">
                <a:solidFill>
                  <a:srgbClr val="FFFFFF"/>
                </a:solidFill>
                <a:latin typeface="Montserrat Classic Bold"/>
              </a:rPr>
              <a:t>The UKRI GCRF Accountability for </a:t>
            </a:r>
            <a:r>
              <a:rPr lang="en-US" sz="2700" dirty="0">
                <a:solidFill>
                  <a:srgbClr val="FFFFFF"/>
                </a:solidFill>
                <a:latin typeface="Arimo Bold"/>
              </a:rPr>
              <a:t>Informal Urban</a:t>
            </a:r>
            <a:r>
              <a:rPr lang="en-US" sz="2700" u="none" dirty="0">
                <a:solidFill>
                  <a:srgbClr val="FFFFFF"/>
                </a:solidFill>
                <a:latin typeface="Montserrat Classic Bold"/>
              </a:rPr>
              <a:t> Equity Hub is a multi-country hub with partners in the UK, Sierra Leone, India, Bangladesh and Kenya which we call ARISE. </a:t>
            </a:r>
          </a:p>
          <a:p>
            <a:pPr marL="0" lvl="0" indent="0" algn="ctr">
              <a:lnSpc>
                <a:spcPts val="3240"/>
              </a:lnSpc>
              <a:spcBef>
                <a:spcPct val="0"/>
              </a:spcBef>
            </a:pPr>
            <a:endParaRPr lang="en-US" sz="2700" u="none" dirty="0">
              <a:solidFill>
                <a:srgbClr val="FFFFFF"/>
              </a:solidFill>
              <a:latin typeface="Montserrat Classic Bold"/>
            </a:endParaRPr>
          </a:p>
          <a:p>
            <a:pPr marL="0" lvl="0" indent="0" algn="ctr">
              <a:lnSpc>
                <a:spcPts val="3240"/>
              </a:lnSpc>
              <a:spcBef>
                <a:spcPct val="0"/>
              </a:spcBef>
            </a:pPr>
            <a:r>
              <a:rPr lang="en-US" sz="2700" u="none" dirty="0">
                <a:solidFill>
                  <a:srgbClr val="FFFFFF"/>
                </a:solidFill>
                <a:latin typeface="Montserrat Classic Bold"/>
              </a:rPr>
              <a:t>The Hub works with communities in slums and informal settlements to support processes of accountability related to health. It is funded through the UKRI Collective Fund.</a:t>
            </a:r>
          </a:p>
        </p:txBody>
      </p:sp>
      <p:sp>
        <p:nvSpPr>
          <p:cNvPr id="5" name="AutoShape 5"/>
          <p:cNvSpPr/>
          <p:nvPr/>
        </p:nvSpPr>
        <p:spPr>
          <a:xfrm>
            <a:off x="-1889548" y="8176931"/>
            <a:ext cx="20516203" cy="2842993"/>
          </a:xfrm>
          <a:prstGeom prst="rect">
            <a:avLst/>
          </a:prstGeom>
          <a:solidFill>
            <a:srgbClr val="FFFFFF"/>
          </a:solidFill>
        </p:spPr>
      </p:sp>
      <p:grpSp>
        <p:nvGrpSpPr>
          <p:cNvPr id="6" name="Group 6"/>
          <p:cNvGrpSpPr/>
          <p:nvPr/>
        </p:nvGrpSpPr>
        <p:grpSpPr>
          <a:xfrm>
            <a:off x="3554890" y="8176931"/>
            <a:ext cx="11178220" cy="2276805"/>
            <a:chOff x="0" y="0"/>
            <a:chExt cx="14904293" cy="3035740"/>
          </a:xfrm>
        </p:grpSpPr>
        <p:pic>
          <p:nvPicPr>
            <p:cNvPr id="7" name="Picture 7"/>
            <p:cNvPicPr>
              <a:picLocks noChangeAspect="1"/>
            </p:cNvPicPr>
            <p:nvPr/>
          </p:nvPicPr>
          <p:blipFill>
            <a:blip r:embed="rId3"/>
            <a:srcRect/>
            <a:stretch>
              <a:fillRect/>
            </a:stretch>
          </p:blipFill>
          <p:spPr>
            <a:xfrm>
              <a:off x="5828694" y="0"/>
              <a:ext cx="9075599" cy="3035740"/>
            </a:xfrm>
            <a:prstGeom prst="rect">
              <a:avLst/>
            </a:prstGeom>
          </p:spPr>
        </p:pic>
        <p:pic>
          <p:nvPicPr>
            <p:cNvPr id="8" name="Picture 8"/>
            <p:cNvPicPr>
              <a:picLocks noChangeAspect="1"/>
            </p:cNvPicPr>
            <p:nvPr/>
          </p:nvPicPr>
          <p:blipFill>
            <a:blip r:embed="rId4"/>
            <a:srcRect/>
            <a:stretch>
              <a:fillRect/>
            </a:stretch>
          </p:blipFill>
          <p:spPr>
            <a:xfrm>
              <a:off x="3434300" y="117556"/>
              <a:ext cx="2394395" cy="2445339"/>
            </a:xfrm>
            <a:prstGeom prst="rect">
              <a:avLst/>
            </a:prstGeom>
          </p:spPr>
        </p:pic>
        <p:pic>
          <p:nvPicPr>
            <p:cNvPr id="9" name="Picture 9"/>
            <p:cNvPicPr>
              <a:picLocks noChangeAspect="1"/>
            </p:cNvPicPr>
            <p:nvPr/>
          </p:nvPicPr>
          <p:blipFill>
            <a:blip r:embed="rId5"/>
            <a:srcRect/>
            <a:stretch>
              <a:fillRect/>
            </a:stretch>
          </p:blipFill>
          <p:spPr>
            <a:xfrm>
              <a:off x="0" y="0"/>
              <a:ext cx="3142141" cy="2737226"/>
            </a:xfrm>
            <a:prstGeom prst="rect">
              <a:avLst/>
            </a:prstGeom>
          </p:spPr>
        </p:pic>
      </p:grpSp>
      <p:grpSp>
        <p:nvGrpSpPr>
          <p:cNvPr id="10" name="Group 10"/>
          <p:cNvGrpSpPr/>
          <p:nvPr/>
        </p:nvGrpSpPr>
        <p:grpSpPr>
          <a:xfrm>
            <a:off x="3554890" y="5552471"/>
            <a:ext cx="11178220" cy="2419954"/>
            <a:chOff x="0" y="0"/>
            <a:chExt cx="3781274" cy="818602"/>
          </a:xfrm>
        </p:grpSpPr>
        <p:sp>
          <p:nvSpPr>
            <p:cNvPr id="11" name="Freeform 11"/>
            <p:cNvSpPr/>
            <p:nvPr/>
          </p:nvSpPr>
          <p:spPr>
            <a:xfrm>
              <a:off x="0" y="0"/>
              <a:ext cx="3781274" cy="818602"/>
            </a:xfrm>
            <a:custGeom>
              <a:avLst/>
              <a:gdLst/>
              <a:ahLst/>
              <a:cxnLst/>
              <a:rect l="l" t="t" r="r" b="b"/>
              <a:pathLst>
                <a:path w="3781274" h="818602">
                  <a:moveTo>
                    <a:pt x="0" y="0"/>
                  </a:moveTo>
                  <a:lnTo>
                    <a:pt x="3781274" y="0"/>
                  </a:lnTo>
                  <a:lnTo>
                    <a:pt x="3781274" y="818602"/>
                  </a:lnTo>
                  <a:lnTo>
                    <a:pt x="0" y="818602"/>
                  </a:lnTo>
                  <a:close/>
                </a:path>
              </a:pathLst>
            </a:custGeom>
            <a:solidFill>
              <a:srgbClr val="FFFFFF"/>
            </a:solidFill>
          </p:spPr>
        </p:sp>
      </p:grpSp>
      <p:pic>
        <p:nvPicPr>
          <p:cNvPr id="12" name="Picture 12"/>
          <p:cNvPicPr>
            <a:picLocks noChangeAspect="1"/>
          </p:cNvPicPr>
          <p:nvPr/>
        </p:nvPicPr>
        <p:blipFill>
          <a:blip r:embed="rId6"/>
          <a:srcRect/>
          <a:stretch>
            <a:fillRect/>
          </a:stretch>
        </p:blipFill>
        <p:spPr>
          <a:xfrm>
            <a:off x="4024804" y="5926420"/>
            <a:ext cx="6021462" cy="1543407"/>
          </a:xfrm>
          <a:prstGeom prst="rect">
            <a:avLst/>
          </a:prstGeom>
        </p:spPr>
      </p:pic>
      <p:pic>
        <p:nvPicPr>
          <p:cNvPr id="13" name="Picture 13"/>
          <p:cNvPicPr>
            <a:picLocks noChangeAspect="1"/>
          </p:cNvPicPr>
          <p:nvPr/>
        </p:nvPicPr>
        <p:blipFill>
          <a:blip r:embed="rId7"/>
          <a:srcRect/>
          <a:stretch>
            <a:fillRect/>
          </a:stretch>
        </p:blipFill>
        <p:spPr>
          <a:xfrm>
            <a:off x="11361661" y="5962608"/>
            <a:ext cx="2782051" cy="1599679"/>
          </a:xfrm>
          <a:prstGeom prst="rect">
            <a:avLst/>
          </a:prstGeom>
        </p:spPr>
      </p:pic>
      <p:sp>
        <p:nvSpPr>
          <p:cNvPr id="14" name="TextBox 14"/>
          <p:cNvSpPr txBox="1"/>
          <p:nvPr/>
        </p:nvSpPr>
        <p:spPr>
          <a:xfrm>
            <a:off x="4598181" y="1133475"/>
            <a:ext cx="9091637" cy="748665"/>
          </a:xfrm>
          <a:prstGeom prst="rect">
            <a:avLst/>
          </a:prstGeom>
        </p:spPr>
        <p:txBody>
          <a:bodyPr lIns="0" tIns="0" rIns="0" bIns="0" rtlCol="0" anchor="t">
            <a:spAutoFit/>
          </a:bodyPr>
          <a:lstStyle/>
          <a:p>
            <a:pPr marL="0" lvl="0" indent="0" algn="l">
              <a:lnSpc>
                <a:spcPts val="5600"/>
              </a:lnSpc>
            </a:pPr>
            <a:r>
              <a:rPr lang="en-US" sz="5600">
                <a:solidFill>
                  <a:srgbClr val="FFFFFF"/>
                </a:solidFill>
                <a:latin typeface="Montserrat Extra-Bold Bold"/>
              </a:rPr>
              <a:t>ACKNOWLEDGEMENTS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04800" y="-285750"/>
            <a:ext cx="19011900" cy="1705743"/>
          </a:xfrm>
          <a:prstGeom prst="rect">
            <a:avLst/>
          </a:prstGeom>
          <a:solidFill>
            <a:srgbClr val="92D050"/>
          </a:solidFill>
        </p:spPr>
      </p:sp>
      <p:grpSp>
        <p:nvGrpSpPr>
          <p:cNvPr id="3" name="Group 3"/>
          <p:cNvGrpSpPr/>
          <p:nvPr/>
        </p:nvGrpSpPr>
        <p:grpSpPr>
          <a:xfrm>
            <a:off x="9162014" y="1858092"/>
            <a:ext cx="8617426" cy="6175389"/>
            <a:chOff x="0" y="0"/>
            <a:chExt cx="2899538" cy="2077857"/>
          </a:xfrm>
        </p:grpSpPr>
        <p:sp>
          <p:nvSpPr>
            <p:cNvPr id="4" name="Freeform 4"/>
            <p:cNvSpPr/>
            <p:nvPr/>
          </p:nvSpPr>
          <p:spPr>
            <a:xfrm>
              <a:off x="0" y="0"/>
              <a:ext cx="2899538" cy="2077857"/>
            </a:xfrm>
            <a:custGeom>
              <a:avLst/>
              <a:gdLst/>
              <a:ahLst/>
              <a:cxnLst/>
              <a:rect l="l" t="t" r="r" b="b"/>
              <a:pathLst>
                <a:path w="2899538" h="2077857">
                  <a:moveTo>
                    <a:pt x="0" y="0"/>
                  </a:moveTo>
                  <a:lnTo>
                    <a:pt x="2899538" y="0"/>
                  </a:lnTo>
                  <a:lnTo>
                    <a:pt x="2899538" y="2077857"/>
                  </a:lnTo>
                  <a:lnTo>
                    <a:pt x="0" y="2077857"/>
                  </a:lnTo>
                  <a:close/>
                </a:path>
              </a:pathLst>
            </a:custGeom>
            <a:solidFill>
              <a:srgbClr val="EB5E1D"/>
            </a:solidFill>
          </p:spPr>
        </p:sp>
      </p:grpSp>
      <p:grpSp>
        <p:nvGrpSpPr>
          <p:cNvPr id="5" name="Group 5"/>
          <p:cNvGrpSpPr/>
          <p:nvPr/>
        </p:nvGrpSpPr>
        <p:grpSpPr>
          <a:xfrm>
            <a:off x="404737" y="3146311"/>
            <a:ext cx="8246417" cy="6537339"/>
            <a:chOff x="0" y="0"/>
            <a:chExt cx="2774703" cy="2199643"/>
          </a:xfrm>
        </p:grpSpPr>
        <p:sp>
          <p:nvSpPr>
            <p:cNvPr id="6" name="Freeform 6"/>
            <p:cNvSpPr/>
            <p:nvPr/>
          </p:nvSpPr>
          <p:spPr>
            <a:xfrm>
              <a:off x="0" y="0"/>
              <a:ext cx="2774703" cy="2199643"/>
            </a:xfrm>
            <a:custGeom>
              <a:avLst/>
              <a:gdLst/>
              <a:ahLst/>
              <a:cxnLst/>
              <a:rect l="l" t="t" r="r" b="b"/>
              <a:pathLst>
                <a:path w="2774703" h="2199643">
                  <a:moveTo>
                    <a:pt x="0" y="0"/>
                  </a:moveTo>
                  <a:lnTo>
                    <a:pt x="2774703" y="0"/>
                  </a:lnTo>
                  <a:lnTo>
                    <a:pt x="2774703" y="2199643"/>
                  </a:lnTo>
                  <a:lnTo>
                    <a:pt x="0" y="2199643"/>
                  </a:lnTo>
                  <a:close/>
                </a:path>
              </a:pathLst>
            </a:custGeom>
            <a:solidFill>
              <a:srgbClr val="F7A711"/>
            </a:solidFill>
          </p:spPr>
        </p:sp>
      </p:grpSp>
      <p:sp>
        <p:nvSpPr>
          <p:cNvPr id="9" name="TextBox 9"/>
          <p:cNvSpPr txBox="1"/>
          <p:nvPr/>
        </p:nvSpPr>
        <p:spPr>
          <a:xfrm>
            <a:off x="622861" y="1858092"/>
            <a:ext cx="8028293" cy="1085850"/>
          </a:xfrm>
          <a:prstGeom prst="rect">
            <a:avLst/>
          </a:prstGeom>
        </p:spPr>
        <p:txBody>
          <a:bodyPr lIns="0" tIns="0" rIns="0" bIns="0" rtlCol="0" anchor="t">
            <a:spAutoFit/>
          </a:bodyPr>
          <a:lstStyle/>
          <a:p>
            <a:pPr>
              <a:lnSpc>
                <a:spcPts val="2879"/>
              </a:lnSpc>
            </a:pPr>
            <a:r>
              <a:rPr lang="en-US" sz="2400" spc="24" dirty="0">
                <a:solidFill>
                  <a:srgbClr val="191919"/>
                </a:solidFill>
                <a:latin typeface="Montserrat Classic"/>
              </a:rPr>
              <a:t>Many global data collection exercises including censuses do not track spatial distinctions of populations living in places identified as slums</a:t>
            </a:r>
          </a:p>
        </p:txBody>
      </p:sp>
      <p:sp>
        <p:nvSpPr>
          <p:cNvPr id="10" name="TextBox 10"/>
          <p:cNvSpPr txBox="1"/>
          <p:nvPr/>
        </p:nvSpPr>
        <p:spPr>
          <a:xfrm>
            <a:off x="622861" y="425704"/>
            <a:ext cx="17156579" cy="730969"/>
          </a:xfrm>
          <a:prstGeom prst="rect">
            <a:avLst/>
          </a:prstGeom>
        </p:spPr>
        <p:txBody>
          <a:bodyPr lIns="0" tIns="0" rIns="0" bIns="0" rtlCol="0" anchor="t">
            <a:spAutoFit/>
          </a:bodyPr>
          <a:lstStyle/>
          <a:p>
            <a:pPr marL="0" lvl="0" indent="0" algn="l">
              <a:lnSpc>
                <a:spcPts val="5664"/>
              </a:lnSpc>
            </a:pPr>
            <a:r>
              <a:rPr lang="en-US" sz="4800" dirty="0">
                <a:solidFill>
                  <a:srgbClr val="FFFFFF"/>
                </a:solidFill>
                <a:latin typeface="Montserrat Extra-Bold Bold"/>
              </a:rPr>
              <a:t>HIDDEN NUMBERS: SLUMS IN OFFICIAL STATISTICS</a:t>
            </a:r>
          </a:p>
        </p:txBody>
      </p:sp>
      <p:sp>
        <p:nvSpPr>
          <p:cNvPr id="11" name="TextBox 11"/>
          <p:cNvSpPr txBox="1"/>
          <p:nvPr/>
        </p:nvSpPr>
        <p:spPr>
          <a:xfrm>
            <a:off x="9201150" y="8542240"/>
            <a:ext cx="8617426" cy="1447800"/>
          </a:xfrm>
          <a:prstGeom prst="rect">
            <a:avLst/>
          </a:prstGeom>
        </p:spPr>
        <p:txBody>
          <a:bodyPr lIns="0" tIns="0" rIns="0" bIns="0" rtlCol="0" anchor="t">
            <a:spAutoFit/>
          </a:bodyPr>
          <a:lstStyle/>
          <a:p>
            <a:pPr>
              <a:lnSpc>
                <a:spcPts val="2879"/>
              </a:lnSpc>
            </a:pPr>
            <a:r>
              <a:rPr lang="en-US" sz="2400" spc="24" dirty="0">
                <a:solidFill>
                  <a:srgbClr val="191919"/>
                </a:solidFill>
                <a:latin typeface="Montserrat Classic"/>
              </a:rPr>
              <a:t>Providing municipalities, city managers, countries, NGOs, donors, and policymakers with more granular data helps them to </a:t>
            </a:r>
            <a:r>
              <a:rPr lang="en-US" sz="2400" spc="24" dirty="0" err="1" smtClean="0">
                <a:solidFill>
                  <a:srgbClr val="191919"/>
                </a:solidFill>
                <a:latin typeface="Montserrat Classic"/>
              </a:rPr>
              <a:t>prioritise</a:t>
            </a:r>
            <a:r>
              <a:rPr lang="en-US" sz="2400" spc="24" dirty="0" smtClean="0">
                <a:solidFill>
                  <a:srgbClr val="191919"/>
                </a:solidFill>
                <a:latin typeface="Montserrat Classic"/>
              </a:rPr>
              <a:t> interventions </a:t>
            </a:r>
            <a:r>
              <a:rPr lang="en-US" sz="2400" spc="24" dirty="0">
                <a:solidFill>
                  <a:srgbClr val="191919"/>
                </a:solidFill>
                <a:latin typeface="Montserrat Classic"/>
              </a:rPr>
              <a:t>and investments</a:t>
            </a:r>
          </a:p>
        </p:txBody>
      </p:sp>
      <p:grpSp>
        <p:nvGrpSpPr>
          <p:cNvPr id="12" name="Group 11"/>
          <p:cNvGrpSpPr/>
          <p:nvPr/>
        </p:nvGrpSpPr>
        <p:grpSpPr>
          <a:xfrm>
            <a:off x="9008358" y="1822688"/>
            <a:ext cx="9051042" cy="6368812"/>
            <a:chOff x="4267201" y="1817229"/>
            <a:chExt cx="3965982" cy="2790683"/>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8023" y="1817229"/>
              <a:ext cx="3493848" cy="2790683"/>
            </a:xfrm>
            <a:prstGeom prst="rect">
              <a:avLst/>
            </a:prstGeom>
          </p:spPr>
        </p:pic>
        <p:grpSp>
          <p:nvGrpSpPr>
            <p:cNvPr id="14" name="Group 13"/>
            <p:cNvGrpSpPr/>
            <p:nvPr/>
          </p:nvGrpSpPr>
          <p:grpSpPr>
            <a:xfrm>
              <a:off x="4267201" y="3115340"/>
              <a:ext cx="3965982" cy="829339"/>
              <a:chOff x="4267201" y="3115340"/>
              <a:chExt cx="3965982" cy="829339"/>
            </a:xfrm>
          </p:grpSpPr>
          <p:sp>
            <p:nvSpPr>
              <p:cNvPr id="15" name="Rectangle 14"/>
              <p:cNvSpPr/>
              <p:nvPr/>
            </p:nvSpPr>
            <p:spPr>
              <a:xfrm>
                <a:off x="4267201" y="3115340"/>
                <a:ext cx="3941134" cy="4458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16" name="Rectangle 15"/>
              <p:cNvSpPr/>
              <p:nvPr/>
            </p:nvSpPr>
            <p:spPr>
              <a:xfrm>
                <a:off x="4292049" y="3714887"/>
                <a:ext cx="3941134" cy="2297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grpSp>
      </p:grpSp>
      <p:grpSp>
        <p:nvGrpSpPr>
          <p:cNvPr id="17" name="Group 16"/>
          <p:cNvGrpSpPr/>
          <p:nvPr/>
        </p:nvGrpSpPr>
        <p:grpSpPr>
          <a:xfrm>
            <a:off x="705855" y="3396078"/>
            <a:ext cx="7644180" cy="5904090"/>
            <a:chOff x="4349935" y="1598372"/>
            <a:chExt cx="2332422" cy="1868397"/>
          </a:xfrm>
        </p:grpSpPr>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t="11750" b="13309"/>
            <a:stretch/>
          </p:blipFill>
          <p:spPr>
            <a:xfrm>
              <a:off x="4349935" y="1598372"/>
              <a:ext cx="2332422" cy="1868397"/>
            </a:xfrm>
            <a:prstGeom prst="rect">
              <a:avLst/>
            </a:prstGeom>
          </p:spPr>
        </p:pic>
        <p:sp>
          <p:nvSpPr>
            <p:cNvPr id="19" name="TextBox 18"/>
            <p:cNvSpPr txBox="1"/>
            <p:nvPr/>
          </p:nvSpPr>
          <p:spPr>
            <a:xfrm>
              <a:off x="4499131" y="3303190"/>
              <a:ext cx="2126572" cy="98749"/>
            </a:xfrm>
            <a:prstGeom prst="rect">
              <a:avLst/>
            </a:prstGeom>
            <a:solidFill>
              <a:schemeClr val="bg1"/>
            </a:solidFill>
          </p:spPr>
          <p:txBody>
            <a:bodyPr wrap="square" lIns="0" tIns="0" rIns="0" bIns="0" rtlCol="0">
              <a:spAutoFit/>
            </a:bodyPr>
            <a:lstStyle/>
            <a:p>
              <a:pPr>
                <a:tabLst>
                  <a:tab pos="600075" algn="l"/>
                  <a:tab pos="1157288" algn="l"/>
                  <a:tab pos="1628775" algn="l"/>
                  <a:tab pos="2143125" algn="l"/>
                </a:tabLst>
              </a:pPr>
              <a:r>
                <a:rPr lang="en-US" sz="675" dirty="0"/>
                <a:t>1960	1975	2000	2025	2030</a:t>
              </a:r>
              <a:endParaRPr lang="en-GB" sz="675" dirty="0"/>
            </a:p>
          </p:txBody>
        </p:sp>
        <p:sp>
          <p:nvSpPr>
            <p:cNvPr id="20" name="TextBox 19"/>
            <p:cNvSpPr txBox="1"/>
            <p:nvPr/>
          </p:nvSpPr>
          <p:spPr>
            <a:xfrm>
              <a:off x="4349935" y="1844860"/>
              <a:ext cx="126948" cy="1200131"/>
            </a:xfrm>
            <a:prstGeom prst="rect">
              <a:avLst/>
            </a:prstGeom>
            <a:solidFill>
              <a:schemeClr val="bg1"/>
            </a:solidFill>
          </p:spPr>
          <p:txBody>
            <a:bodyPr vert="vert270" wrap="square" lIns="0" tIns="0" rIns="0" bIns="0" rtlCol="0">
              <a:spAutoFit/>
            </a:bodyPr>
            <a:lstStyle/>
            <a:p>
              <a:pPr algn="ctr"/>
              <a:r>
                <a:rPr lang="en-US" sz="900" dirty="0"/>
                <a:t>% of total pop</a:t>
              </a:r>
              <a:endParaRPr lang="en-GB" sz="900" dirty="0"/>
            </a:p>
          </p:txBody>
        </p:sp>
      </p:grpSp>
    </p:spTree>
  </p:cSld>
  <p:clrMapOvr>
    <a:masterClrMapping/>
  </p:clrMapOvr>
  <mc:AlternateContent xmlns:mc="http://schemas.openxmlformats.org/markup-compatibility/2006" xmlns:p14="http://schemas.microsoft.com/office/powerpoint/2010/main">
    <mc:Choice Requires="p14">
      <p:transition spd="slow" p14:dur="2000" advTm="44646"/>
    </mc:Choice>
    <mc:Fallback xmlns="">
      <p:transition spd="slow" advTm="44646"/>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09704" y="1536704"/>
            <a:ext cx="12457200" cy="8640144"/>
            <a:chOff x="3829051" y="796637"/>
            <a:chExt cx="6234367" cy="4324072"/>
          </a:xfrm>
        </p:grpSpPr>
        <p:pic>
          <p:nvPicPr>
            <p:cNvPr id="18" name="Picture 17"/>
            <p:cNvPicPr/>
            <p:nvPr/>
          </p:nvPicPr>
          <p:blipFill>
            <a:blip r:embed="rId3" cstate="print">
              <a:extLst>
                <a:ext uri="{28A0092B-C50C-407E-A947-70E740481C1C}">
                  <a14:useLocalDpi xmlns:a14="http://schemas.microsoft.com/office/drawing/2010/main" val="0"/>
                </a:ext>
              </a:extLst>
            </a:blip>
            <a:stretch>
              <a:fillRect/>
            </a:stretch>
          </p:blipFill>
          <p:spPr>
            <a:xfrm>
              <a:off x="3829051" y="2048896"/>
              <a:ext cx="4907756" cy="3071813"/>
            </a:xfrm>
            <a:prstGeom prst="rect">
              <a:avLst/>
            </a:prstGeom>
          </p:spPr>
        </p:pic>
        <p:pic>
          <p:nvPicPr>
            <p:cNvPr id="19" name="image15.png"/>
            <p:cNvPicPr/>
            <p:nvPr/>
          </p:nvPicPr>
          <p:blipFill rotWithShape="1">
            <a:blip r:embed="rId4"/>
            <a:srcRect l="40570" b="40799"/>
            <a:stretch/>
          </p:blipFill>
          <p:spPr>
            <a:xfrm>
              <a:off x="8127462" y="796637"/>
              <a:ext cx="1935956" cy="1470899"/>
            </a:xfrm>
            <a:prstGeom prst="rect">
              <a:avLst/>
            </a:prstGeom>
            <a:ln>
              <a:solidFill>
                <a:schemeClr val="accent1">
                  <a:shade val="95000"/>
                  <a:satMod val="105000"/>
                </a:schemeClr>
              </a:solidFill>
            </a:ln>
          </p:spPr>
        </p:pic>
      </p:grpSp>
      <p:cxnSp>
        <p:nvCxnSpPr>
          <p:cNvPr id="20" name="Straight Arrow Connector 19"/>
          <p:cNvCxnSpPr/>
          <p:nvPr/>
        </p:nvCxnSpPr>
        <p:spPr>
          <a:xfrm flipV="1">
            <a:off x="8331953" y="4038906"/>
            <a:ext cx="1966621" cy="757257"/>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1674345" y="7512937"/>
            <a:ext cx="6172784" cy="2663911"/>
            <a:chOff x="1324000" y="511596"/>
            <a:chExt cx="3089250" cy="1333189"/>
          </a:xfrm>
        </p:grpSpPr>
        <p:sp>
          <p:nvSpPr>
            <p:cNvPr id="5" name="Round Diagonal Corner Rectangle 4"/>
            <p:cNvSpPr/>
            <p:nvPr/>
          </p:nvSpPr>
          <p:spPr>
            <a:xfrm>
              <a:off x="1324000" y="511596"/>
              <a:ext cx="3089250" cy="1333189"/>
            </a:xfrm>
            <a:prstGeom prst="round2Diag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4"/>
            </a:p>
          </p:txBody>
        </p:sp>
        <p:grpSp>
          <p:nvGrpSpPr>
            <p:cNvPr id="21" name="Group 20"/>
            <p:cNvGrpSpPr/>
            <p:nvPr/>
          </p:nvGrpSpPr>
          <p:grpSpPr>
            <a:xfrm>
              <a:off x="1442738" y="732287"/>
              <a:ext cx="2856216" cy="1041744"/>
              <a:chOff x="4802314" y="439808"/>
              <a:chExt cx="3808286" cy="1388993"/>
            </a:xfrm>
          </p:grpSpPr>
          <p:sp>
            <p:nvSpPr>
              <p:cNvPr id="22" name="object 11"/>
              <p:cNvSpPr/>
              <p:nvPr/>
            </p:nvSpPr>
            <p:spPr>
              <a:xfrm>
                <a:off x="4802314" y="443104"/>
                <a:ext cx="1440830" cy="1385697"/>
              </a:xfrm>
              <a:prstGeom prst="rect">
                <a:avLst/>
              </a:prstGeom>
              <a:blipFill>
                <a:blip r:embed="rId5" cstate="print"/>
                <a:stretch>
                  <a:fillRect/>
                </a:stretch>
              </a:blipFill>
            </p:spPr>
            <p:txBody>
              <a:bodyPr wrap="square" lIns="0" tIns="0" rIns="0" bIns="0" rtlCol="0"/>
              <a:lstStyle/>
              <a:p>
                <a:endParaRPr sz="2024"/>
              </a:p>
            </p:txBody>
          </p:sp>
          <p:pic>
            <p:nvPicPr>
              <p:cNvPr id="23" name="Picture 22"/>
              <p:cNvPicPr/>
              <p:nvPr/>
            </p:nvPicPr>
            <p:blipFill>
              <a:blip r:embed="rId6">
                <a:extLst>
                  <a:ext uri="{28A0092B-C50C-407E-A947-70E740481C1C}">
                    <a14:useLocalDpi xmlns:a14="http://schemas.microsoft.com/office/drawing/2010/main" val="0"/>
                  </a:ext>
                </a:extLst>
              </a:blip>
              <a:stretch>
                <a:fillRect/>
              </a:stretch>
            </p:blipFill>
            <p:spPr>
              <a:xfrm>
                <a:off x="6272617" y="1043203"/>
                <a:ext cx="2337982" cy="755651"/>
              </a:xfrm>
              <a:prstGeom prst="rect">
                <a:avLst/>
              </a:prstGeom>
              <a:solidFill>
                <a:schemeClr val="bg1"/>
              </a:solidFill>
            </p:spPr>
          </p:pic>
          <p:pic>
            <p:nvPicPr>
              <p:cNvPr id="24" name="Picture 2" descr="http://aphrc.org/wp-content/themes/professor/img/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0278" y="439808"/>
                <a:ext cx="2320322" cy="603395"/>
              </a:xfrm>
              <a:prstGeom prst="rect">
                <a:avLst/>
              </a:prstGeom>
              <a:solidFill>
                <a:schemeClr val="bg1"/>
              </a:solidFill>
              <a:extLst/>
            </p:spPr>
          </p:pic>
        </p:grpSp>
      </p:grpSp>
      <p:sp>
        <p:nvSpPr>
          <p:cNvPr id="30" name="TextBox 29"/>
          <p:cNvSpPr txBox="1"/>
          <p:nvPr/>
        </p:nvSpPr>
        <p:spPr>
          <a:xfrm>
            <a:off x="10893012" y="1764301"/>
            <a:ext cx="1837491" cy="645882"/>
          </a:xfrm>
          <a:prstGeom prst="rect">
            <a:avLst/>
          </a:prstGeom>
          <a:solidFill>
            <a:schemeClr val="bg1"/>
          </a:solidFill>
        </p:spPr>
        <p:txBody>
          <a:bodyPr wrap="none" rtlCol="0">
            <a:spAutoFit/>
          </a:bodyPr>
          <a:lstStyle/>
          <a:p>
            <a:r>
              <a:rPr lang="en-US" sz="3597" b="1" dirty="0" err="1"/>
              <a:t>Mathare</a:t>
            </a:r>
            <a:endParaRPr lang="en-GB" sz="3597" b="1" dirty="0"/>
          </a:p>
        </p:txBody>
      </p:sp>
      <p:sp>
        <p:nvSpPr>
          <p:cNvPr id="16" name="AutoShape 2"/>
          <p:cNvSpPr/>
          <p:nvPr/>
        </p:nvSpPr>
        <p:spPr>
          <a:xfrm>
            <a:off x="-304800" y="-285750"/>
            <a:ext cx="19011900" cy="1806927"/>
          </a:xfrm>
          <a:prstGeom prst="rect">
            <a:avLst/>
          </a:prstGeom>
          <a:solidFill>
            <a:srgbClr val="92D050"/>
          </a:solidFill>
        </p:spPr>
      </p:sp>
      <p:sp>
        <p:nvSpPr>
          <p:cNvPr id="17" name="TextBox 20"/>
          <p:cNvSpPr txBox="1"/>
          <p:nvPr/>
        </p:nvSpPr>
        <p:spPr>
          <a:xfrm>
            <a:off x="622861" y="416179"/>
            <a:ext cx="21064104" cy="886421"/>
          </a:xfrm>
          <a:prstGeom prst="rect">
            <a:avLst/>
          </a:prstGeom>
        </p:spPr>
        <p:txBody>
          <a:bodyPr lIns="0" tIns="0" rIns="0" bIns="0" rtlCol="0" anchor="t">
            <a:spAutoFit/>
          </a:bodyPr>
          <a:lstStyle/>
          <a:p>
            <a:pPr marL="0" lvl="0" indent="0" algn="l">
              <a:lnSpc>
                <a:spcPts val="6954"/>
              </a:lnSpc>
            </a:pPr>
            <a:r>
              <a:rPr lang="en-US" sz="5893" dirty="0">
                <a:solidFill>
                  <a:srgbClr val="FFFFFF"/>
                </a:solidFill>
                <a:latin typeface="Montserrat Extra-Bold Bold"/>
              </a:rPr>
              <a:t>STUDY SITES</a:t>
            </a:r>
          </a:p>
        </p:txBody>
      </p:sp>
    </p:spTree>
    <p:extLst>
      <p:ext uri="{BB962C8B-B14F-4D97-AF65-F5344CB8AC3E}">
        <p14:creationId xmlns:p14="http://schemas.microsoft.com/office/powerpoint/2010/main" val="1932041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04800" y="-285750"/>
            <a:ext cx="19011900" cy="1806927"/>
          </a:xfrm>
          <a:prstGeom prst="rect">
            <a:avLst/>
          </a:prstGeom>
          <a:solidFill>
            <a:srgbClr val="6EC736"/>
          </a:solidFill>
        </p:spPr>
      </p:sp>
      <p:grpSp>
        <p:nvGrpSpPr>
          <p:cNvPr id="3" name="Group 3"/>
          <p:cNvGrpSpPr/>
          <p:nvPr/>
        </p:nvGrpSpPr>
        <p:grpSpPr>
          <a:xfrm>
            <a:off x="1028700" y="2141736"/>
            <a:ext cx="5355558" cy="7954764"/>
            <a:chOff x="0" y="0"/>
            <a:chExt cx="1811633" cy="2587902"/>
          </a:xfrm>
        </p:grpSpPr>
        <p:sp>
          <p:nvSpPr>
            <p:cNvPr id="4" name="Freeform 4"/>
            <p:cNvSpPr/>
            <p:nvPr/>
          </p:nvSpPr>
          <p:spPr>
            <a:xfrm>
              <a:off x="0" y="0"/>
              <a:ext cx="1811633" cy="2587902"/>
            </a:xfrm>
            <a:custGeom>
              <a:avLst/>
              <a:gdLst/>
              <a:ahLst/>
              <a:cxnLst/>
              <a:rect l="l" t="t" r="r" b="b"/>
              <a:pathLst>
                <a:path w="1811633" h="2587902">
                  <a:moveTo>
                    <a:pt x="0" y="0"/>
                  </a:moveTo>
                  <a:lnTo>
                    <a:pt x="1811633" y="0"/>
                  </a:lnTo>
                  <a:lnTo>
                    <a:pt x="1811633" y="2587902"/>
                  </a:lnTo>
                  <a:lnTo>
                    <a:pt x="0" y="2587902"/>
                  </a:lnTo>
                  <a:close/>
                </a:path>
              </a:pathLst>
            </a:custGeom>
            <a:solidFill>
              <a:srgbClr val="EB5E1D"/>
            </a:solidFill>
          </p:spPr>
        </p:sp>
      </p:grpSp>
      <p:grpSp>
        <p:nvGrpSpPr>
          <p:cNvPr id="5" name="Group 5"/>
          <p:cNvGrpSpPr/>
          <p:nvPr/>
        </p:nvGrpSpPr>
        <p:grpSpPr>
          <a:xfrm>
            <a:off x="7151632" y="2141736"/>
            <a:ext cx="10107668" cy="693166"/>
            <a:chOff x="0" y="0"/>
            <a:chExt cx="3400965" cy="2574148"/>
          </a:xfrm>
        </p:grpSpPr>
        <p:sp>
          <p:nvSpPr>
            <p:cNvPr id="6" name="Freeform 6"/>
            <p:cNvSpPr/>
            <p:nvPr/>
          </p:nvSpPr>
          <p:spPr>
            <a:xfrm>
              <a:off x="0" y="0"/>
              <a:ext cx="3400965" cy="2574148"/>
            </a:xfrm>
            <a:custGeom>
              <a:avLst/>
              <a:gdLst/>
              <a:ahLst/>
              <a:cxnLst/>
              <a:rect l="l" t="t" r="r" b="b"/>
              <a:pathLst>
                <a:path w="3400965" h="2574148">
                  <a:moveTo>
                    <a:pt x="0" y="0"/>
                  </a:moveTo>
                  <a:lnTo>
                    <a:pt x="3400965" y="0"/>
                  </a:lnTo>
                  <a:lnTo>
                    <a:pt x="3400965" y="2574148"/>
                  </a:lnTo>
                  <a:lnTo>
                    <a:pt x="0" y="2574148"/>
                  </a:lnTo>
                  <a:close/>
                </a:path>
              </a:pathLst>
            </a:custGeom>
            <a:solidFill>
              <a:srgbClr val="F7A711"/>
            </a:solidFill>
          </p:spPr>
        </p:sp>
      </p:grpSp>
      <p:sp>
        <p:nvSpPr>
          <p:cNvPr id="8" name="TextBox 8"/>
          <p:cNvSpPr txBox="1"/>
          <p:nvPr/>
        </p:nvSpPr>
        <p:spPr>
          <a:xfrm>
            <a:off x="622861" y="416179"/>
            <a:ext cx="20877152" cy="878469"/>
          </a:xfrm>
          <a:prstGeom prst="rect">
            <a:avLst/>
          </a:prstGeom>
        </p:spPr>
        <p:txBody>
          <a:bodyPr lIns="0" tIns="0" rIns="0" bIns="0" rtlCol="0" anchor="t">
            <a:spAutoFit/>
          </a:bodyPr>
          <a:lstStyle/>
          <a:p>
            <a:pPr marL="0" lvl="0" indent="0" algn="l">
              <a:lnSpc>
                <a:spcPts val="6892"/>
              </a:lnSpc>
            </a:pPr>
            <a:r>
              <a:rPr lang="en-US" sz="5840" dirty="0">
                <a:solidFill>
                  <a:srgbClr val="FFFFFF"/>
                </a:solidFill>
                <a:latin typeface="Montserrat Extra-Bold Bold"/>
              </a:rPr>
              <a:t>CONTEXT</a:t>
            </a:r>
          </a:p>
        </p:txBody>
      </p:sp>
      <p:pic>
        <p:nvPicPr>
          <p:cNvPr id="9" name="Picture 9"/>
          <p:cNvPicPr>
            <a:picLocks noChangeAspect="1"/>
          </p:cNvPicPr>
          <p:nvPr/>
        </p:nvPicPr>
        <p:blipFill>
          <a:blip r:embed="rId2"/>
          <a:srcRect/>
          <a:stretch>
            <a:fillRect/>
          </a:stretch>
        </p:blipFill>
        <p:spPr>
          <a:xfrm>
            <a:off x="1434539" y="2618596"/>
            <a:ext cx="4581396" cy="6639704"/>
          </a:xfrm>
          <a:prstGeom prst="rect">
            <a:avLst/>
          </a:prstGeom>
        </p:spPr>
      </p:pic>
      <p:sp>
        <p:nvSpPr>
          <p:cNvPr id="10" name="TextBox 10"/>
          <p:cNvSpPr txBox="1"/>
          <p:nvPr/>
        </p:nvSpPr>
        <p:spPr>
          <a:xfrm>
            <a:off x="7171685" y="2267250"/>
            <a:ext cx="8947965" cy="442138"/>
          </a:xfrm>
          <a:prstGeom prst="rect">
            <a:avLst/>
          </a:prstGeom>
        </p:spPr>
        <p:txBody>
          <a:bodyPr lIns="0" tIns="0" rIns="0" bIns="0" rtlCol="0" anchor="t">
            <a:spAutoFit/>
          </a:bodyPr>
          <a:lstStyle/>
          <a:p>
            <a:pPr algn="ctr">
              <a:lnSpc>
                <a:spcPts val="3442"/>
              </a:lnSpc>
            </a:pPr>
            <a:r>
              <a:rPr lang="en-US" sz="2868" spc="28" dirty="0">
                <a:solidFill>
                  <a:srgbClr val="FFFFFF"/>
                </a:solidFill>
                <a:latin typeface="Montserrat Classic"/>
              </a:rPr>
              <a:t>SLUM HOUSEHOLD CHARACTERISTICS</a:t>
            </a:r>
          </a:p>
        </p:txBody>
      </p:sp>
      <p:pic>
        <p:nvPicPr>
          <p:cNvPr id="14" name="Picture 13"/>
          <p:cNvPicPr>
            <a:picLocks noChangeAspect="1"/>
          </p:cNvPicPr>
          <p:nvPr/>
        </p:nvPicPr>
        <p:blipFill>
          <a:blip r:embed="rId3"/>
          <a:stretch>
            <a:fillRect/>
          </a:stretch>
        </p:blipFill>
        <p:spPr>
          <a:xfrm>
            <a:off x="7935718" y="2834902"/>
            <a:ext cx="8676038" cy="6957200"/>
          </a:xfrm>
          <a:prstGeom prst="rect">
            <a:avLst/>
          </a:prstGeom>
          <a:solidFill>
            <a:schemeClr val="bg1"/>
          </a:solid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1" name="Google Shape;101;p5"/>
          <p:cNvPicPr preferRelativeResize="0"/>
          <p:nvPr/>
        </p:nvPicPr>
        <p:blipFill rotWithShape="1">
          <a:blip r:embed="rId3">
            <a:alphaModFix/>
          </a:blip>
          <a:srcRect t="11490" b="18234"/>
          <a:stretch/>
        </p:blipFill>
        <p:spPr>
          <a:xfrm>
            <a:off x="14283813" y="9151860"/>
            <a:ext cx="3163530" cy="1135140"/>
          </a:xfrm>
          <a:prstGeom prst="rect">
            <a:avLst/>
          </a:prstGeom>
          <a:noFill/>
          <a:ln>
            <a:noFill/>
          </a:ln>
        </p:spPr>
      </p:pic>
      <p:graphicFrame>
        <p:nvGraphicFramePr>
          <p:cNvPr id="102" name="Google Shape;102;p5"/>
          <p:cNvGraphicFramePr/>
          <p:nvPr>
            <p:extLst>
              <p:ext uri="{D42A27DB-BD31-4B8C-83A1-F6EECF244321}">
                <p14:modId xmlns:p14="http://schemas.microsoft.com/office/powerpoint/2010/main" val="3513473906"/>
              </p:ext>
            </p:extLst>
          </p:nvPr>
        </p:nvGraphicFramePr>
        <p:xfrm>
          <a:off x="0" y="2247900"/>
          <a:ext cx="8229600" cy="6096000"/>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
          <p:cNvGrpSpPr/>
          <p:nvPr/>
        </p:nvGrpSpPr>
        <p:grpSpPr>
          <a:xfrm>
            <a:off x="990600" y="8654334"/>
            <a:ext cx="4287789" cy="1065096"/>
            <a:chOff x="899589" y="8548368"/>
            <a:chExt cx="4287789" cy="1065096"/>
          </a:xfrm>
        </p:grpSpPr>
        <p:sp>
          <p:nvSpPr>
            <p:cNvPr id="105" name="Google Shape;105;p5"/>
            <p:cNvSpPr txBox="1"/>
            <p:nvPr/>
          </p:nvSpPr>
          <p:spPr>
            <a:xfrm>
              <a:off x="899589" y="8554084"/>
              <a:ext cx="1217490" cy="461604"/>
            </a:xfrm>
            <a:prstGeom prst="rect">
              <a:avLst/>
            </a:prstGeom>
            <a:solidFill>
              <a:srgbClr val="0099CC"/>
            </a:solidFill>
            <a:ln>
              <a:noFill/>
            </a:ln>
          </p:spPr>
          <p:txBody>
            <a:bodyPr spcFirstLastPara="1" wrap="square" lIns="137138" tIns="68550" rIns="137138" bIns="68550" anchor="t" anchorCtr="0">
              <a:spAutoFit/>
            </a:bodyPr>
            <a:lstStyle/>
            <a:p>
              <a:endParaRPr sz="2100">
                <a:solidFill>
                  <a:srgbClr val="000000"/>
                </a:solidFill>
                <a:latin typeface="Arial"/>
                <a:ea typeface="Arial"/>
                <a:cs typeface="Arial"/>
                <a:sym typeface="Arial"/>
              </a:endParaRPr>
            </a:p>
          </p:txBody>
        </p:sp>
        <p:sp>
          <p:nvSpPr>
            <p:cNvPr id="106" name="Google Shape;106;p5"/>
            <p:cNvSpPr txBox="1"/>
            <p:nvPr/>
          </p:nvSpPr>
          <p:spPr>
            <a:xfrm>
              <a:off x="899589" y="9151860"/>
              <a:ext cx="1217490" cy="461604"/>
            </a:xfrm>
            <a:prstGeom prst="rect">
              <a:avLst/>
            </a:prstGeom>
            <a:solidFill>
              <a:srgbClr val="9BBB59"/>
            </a:solidFill>
            <a:ln>
              <a:noFill/>
            </a:ln>
          </p:spPr>
          <p:txBody>
            <a:bodyPr spcFirstLastPara="1" wrap="square" lIns="137138" tIns="68550" rIns="137138" bIns="68550" anchor="t" anchorCtr="0">
              <a:spAutoFit/>
            </a:bodyPr>
            <a:lstStyle/>
            <a:p>
              <a:endParaRPr sz="2100">
                <a:solidFill>
                  <a:srgbClr val="000000"/>
                </a:solidFill>
                <a:latin typeface="Arial"/>
                <a:ea typeface="Arial"/>
                <a:cs typeface="Arial"/>
                <a:sym typeface="Arial"/>
              </a:endParaRPr>
            </a:p>
          </p:txBody>
        </p:sp>
        <p:sp>
          <p:nvSpPr>
            <p:cNvPr id="107" name="Google Shape;107;p5"/>
            <p:cNvSpPr txBox="1"/>
            <p:nvPr/>
          </p:nvSpPr>
          <p:spPr>
            <a:xfrm>
              <a:off x="2155471" y="8548368"/>
              <a:ext cx="3031907" cy="461604"/>
            </a:xfrm>
            <a:prstGeom prst="rect">
              <a:avLst/>
            </a:prstGeom>
            <a:noFill/>
            <a:ln>
              <a:noFill/>
            </a:ln>
          </p:spPr>
          <p:txBody>
            <a:bodyPr spcFirstLastPara="1" wrap="square" lIns="137138" tIns="68550" rIns="137138" bIns="68550" anchor="t" anchorCtr="0">
              <a:spAutoFit/>
            </a:bodyPr>
            <a:lstStyle/>
            <a:p>
              <a:r>
                <a:rPr lang="en-GB" sz="2100" dirty="0" err="1" smtClean="0">
                  <a:solidFill>
                    <a:srgbClr val="000000"/>
                  </a:solidFill>
                  <a:latin typeface="Arial"/>
                  <a:ea typeface="Arial"/>
                  <a:cs typeface="Arial"/>
                  <a:sym typeface="Arial"/>
                </a:rPr>
                <a:t>Viwandani</a:t>
              </a:r>
              <a:endParaRPr sz="2100" dirty="0">
                <a:solidFill>
                  <a:srgbClr val="000000"/>
                </a:solidFill>
                <a:latin typeface="Arial"/>
                <a:ea typeface="Arial"/>
                <a:cs typeface="Arial"/>
                <a:sym typeface="Arial"/>
              </a:endParaRPr>
            </a:p>
          </p:txBody>
        </p:sp>
        <p:sp>
          <p:nvSpPr>
            <p:cNvPr id="108" name="Google Shape;108;p5"/>
            <p:cNvSpPr txBox="1"/>
            <p:nvPr/>
          </p:nvSpPr>
          <p:spPr>
            <a:xfrm>
              <a:off x="2155471" y="9151860"/>
              <a:ext cx="2754506" cy="461604"/>
            </a:xfrm>
            <a:prstGeom prst="rect">
              <a:avLst/>
            </a:prstGeom>
            <a:noFill/>
            <a:ln>
              <a:noFill/>
            </a:ln>
          </p:spPr>
          <p:txBody>
            <a:bodyPr spcFirstLastPara="1" wrap="square" lIns="137138" tIns="68550" rIns="137138" bIns="68550" anchor="t" anchorCtr="0">
              <a:spAutoFit/>
            </a:bodyPr>
            <a:lstStyle/>
            <a:p>
              <a:r>
                <a:rPr lang="en-GB" sz="2100" dirty="0" err="1" smtClean="0">
                  <a:solidFill>
                    <a:srgbClr val="000000"/>
                  </a:solidFill>
                  <a:latin typeface="Arial"/>
                  <a:ea typeface="Arial"/>
                  <a:cs typeface="Arial"/>
                  <a:sym typeface="Arial"/>
                </a:rPr>
                <a:t>Korogocho</a:t>
              </a:r>
              <a:endParaRPr sz="2100" dirty="0">
                <a:solidFill>
                  <a:srgbClr val="000000"/>
                </a:solidFill>
                <a:latin typeface="Arial"/>
                <a:ea typeface="Arial"/>
                <a:cs typeface="Arial"/>
                <a:sym typeface="Arial"/>
              </a:endParaRPr>
            </a:p>
          </p:txBody>
        </p:sp>
      </p:grpSp>
      <p:graphicFrame>
        <p:nvGraphicFramePr>
          <p:cNvPr id="109" name="Google Shape;109;p5"/>
          <p:cNvGraphicFramePr/>
          <p:nvPr>
            <p:extLst>
              <p:ext uri="{D42A27DB-BD31-4B8C-83A1-F6EECF244321}">
                <p14:modId xmlns:p14="http://schemas.microsoft.com/office/powerpoint/2010/main" val="3721655627"/>
              </p:ext>
            </p:extLst>
          </p:nvPr>
        </p:nvGraphicFramePr>
        <p:xfrm>
          <a:off x="8382001" y="1878743"/>
          <a:ext cx="9220200" cy="6673751"/>
        </p:xfrm>
        <a:graphic>
          <a:graphicData uri="http://schemas.openxmlformats.org/drawingml/2006/chart">
            <c:chart xmlns:c="http://schemas.openxmlformats.org/drawingml/2006/chart" xmlns:r="http://schemas.openxmlformats.org/officeDocument/2006/relationships" r:id="rId5"/>
          </a:graphicData>
        </a:graphic>
      </p:graphicFrame>
      <p:sp>
        <p:nvSpPr>
          <p:cNvPr id="13" name="AutoShape 2"/>
          <p:cNvSpPr/>
          <p:nvPr/>
        </p:nvSpPr>
        <p:spPr>
          <a:xfrm>
            <a:off x="-304800" y="-285750"/>
            <a:ext cx="19011900" cy="1806927"/>
          </a:xfrm>
          <a:prstGeom prst="rect">
            <a:avLst/>
          </a:prstGeom>
          <a:solidFill>
            <a:srgbClr val="6EC736"/>
          </a:solidFill>
        </p:spPr>
      </p:sp>
      <p:sp>
        <p:nvSpPr>
          <p:cNvPr id="14" name="TextBox 8"/>
          <p:cNvSpPr txBox="1"/>
          <p:nvPr/>
        </p:nvSpPr>
        <p:spPr>
          <a:xfrm>
            <a:off x="622861" y="416179"/>
            <a:ext cx="20877152" cy="878469"/>
          </a:xfrm>
          <a:prstGeom prst="rect">
            <a:avLst/>
          </a:prstGeom>
        </p:spPr>
        <p:txBody>
          <a:bodyPr lIns="0" tIns="0" rIns="0" bIns="0" rtlCol="0" anchor="t">
            <a:spAutoFit/>
          </a:bodyPr>
          <a:lstStyle/>
          <a:p>
            <a:pPr marL="0" lvl="0" indent="0" algn="l">
              <a:lnSpc>
                <a:spcPts val="6892"/>
              </a:lnSpc>
            </a:pPr>
            <a:r>
              <a:rPr lang="en-US" sz="5840" dirty="0" smtClean="0">
                <a:solidFill>
                  <a:srgbClr val="FFFFFF"/>
                </a:solidFill>
                <a:latin typeface="Montserrat Extra-Bold Bold"/>
              </a:rPr>
              <a:t>Health Service </a:t>
            </a:r>
            <a:r>
              <a:rPr lang="en-US" sz="5840" dirty="0" err="1" smtClean="0">
                <a:solidFill>
                  <a:srgbClr val="FFFFFF"/>
                </a:solidFill>
                <a:latin typeface="Montserrat Extra-Bold Bold"/>
              </a:rPr>
              <a:t>Utilisation</a:t>
            </a:r>
            <a:r>
              <a:rPr lang="en-US" sz="5840" dirty="0" smtClean="0">
                <a:solidFill>
                  <a:srgbClr val="FFFFFF"/>
                </a:solidFill>
                <a:latin typeface="Montserrat Extra-Bold Bold"/>
              </a:rPr>
              <a:t> in Nairobi Slums</a:t>
            </a:r>
            <a:endParaRPr lang="en-US" sz="5840" dirty="0">
              <a:solidFill>
                <a:srgbClr val="FFFFFF"/>
              </a:solidFill>
              <a:latin typeface="Montserrat Extra-Bold Bold"/>
            </a:endParaRPr>
          </a:p>
        </p:txBody>
      </p:sp>
    </p:spTree>
    <p:extLst>
      <p:ext uri="{BB962C8B-B14F-4D97-AF65-F5344CB8AC3E}">
        <p14:creationId xmlns:p14="http://schemas.microsoft.com/office/powerpoint/2010/main" val="1386944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4"/>
          <p:cNvPicPr>
            <a:picLocks noChangeAspect="1"/>
          </p:cNvPicPr>
          <p:nvPr/>
        </p:nvPicPr>
        <p:blipFill>
          <a:blip r:embed="rId3"/>
          <a:srcRect/>
          <a:stretch>
            <a:fillRect/>
          </a:stretch>
        </p:blipFill>
        <p:spPr>
          <a:xfrm>
            <a:off x="10812967" y="3441874"/>
            <a:ext cx="7475033" cy="6845126"/>
          </a:xfrm>
          <a:prstGeom prst="rect">
            <a:avLst/>
          </a:prstGeom>
        </p:spPr>
      </p:pic>
      <p:sp>
        <p:nvSpPr>
          <p:cNvPr id="2" name="AutoShape 2"/>
          <p:cNvSpPr/>
          <p:nvPr/>
        </p:nvSpPr>
        <p:spPr>
          <a:xfrm>
            <a:off x="-304800" y="-266700"/>
            <a:ext cx="19011900" cy="2477589"/>
          </a:xfrm>
          <a:prstGeom prst="rect">
            <a:avLst/>
          </a:prstGeom>
          <a:solidFill>
            <a:srgbClr val="92D050"/>
          </a:solidFill>
        </p:spPr>
      </p:sp>
      <p:grpSp>
        <p:nvGrpSpPr>
          <p:cNvPr id="4" name="Group 4"/>
          <p:cNvGrpSpPr/>
          <p:nvPr/>
        </p:nvGrpSpPr>
        <p:grpSpPr>
          <a:xfrm>
            <a:off x="332090" y="3807923"/>
            <a:ext cx="10025592" cy="6163771"/>
            <a:chOff x="0" y="0"/>
            <a:chExt cx="3237363" cy="2085029"/>
          </a:xfrm>
        </p:grpSpPr>
        <p:sp>
          <p:nvSpPr>
            <p:cNvPr id="5" name="Freeform 5"/>
            <p:cNvSpPr/>
            <p:nvPr/>
          </p:nvSpPr>
          <p:spPr>
            <a:xfrm>
              <a:off x="0" y="0"/>
              <a:ext cx="3237363" cy="2085029"/>
            </a:xfrm>
            <a:custGeom>
              <a:avLst/>
              <a:gdLst/>
              <a:ahLst/>
              <a:cxnLst/>
              <a:rect l="l" t="t" r="r" b="b"/>
              <a:pathLst>
                <a:path w="3237363" h="2085029">
                  <a:moveTo>
                    <a:pt x="0" y="0"/>
                  </a:moveTo>
                  <a:lnTo>
                    <a:pt x="3237363" y="0"/>
                  </a:lnTo>
                  <a:lnTo>
                    <a:pt x="3237363" y="2085029"/>
                  </a:lnTo>
                  <a:lnTo>
                    <a:pt x="0" y="2085029"/>
                  </a:lnTo>
                  <a:close/>
                </a:path>
              </a:pathLst>
            </a:custGeom>
            <a:solidFill>
              <a:srgbClr val="EB5E1D"/>
            </a:solidFill>
          </p:spPr>
        </p:sp>
      </p:grpSp>
      <p:sp>
        <p:nvSpPr>
          <p:cNvPr id="7" name="TextBox 7"/>
          <p:cNvSpPr txBox="1"/>
          <p:nvPr/>
        </p:nvSpPr>
        <p:spPr>
          <a:xfrm>
            <a:off x="534458" y="603168"/>
            <a:ext cx="17418602" cy="1301750"/>
          </a:xfrm>
          <a:prstGeom prst="rect">
            <a:avLst/>
          </a:prstGeom>
        </p:spPr>
        <p:txBody>
          <a:bodyPr lIns="0" tIns="0" rIns="0" bIns="0" rtlCol="0" anchor="t">
            <a:spAutoFit/>
          </a:bodyPr>
          <a:lstStyle/>
          <a:p>
            <a:pPr marL="0" lvl="0" indent="0" algn="l">
              <a:lnSpc>
                <a:spcPts val="5000"/>
              </a:lnSpc>
            </a:pPr>
            <a:r>
              <a:rPr lang="en-US" sz="5000">
                <a:solidFill>
                  <a:srgbClr val="FFFFFF"/>
                </a:solidFill>
                <a:latin typeface="Montserrat Extra-Bold"/>
              </a:rPr>
              <a:t>LOSS OF LIVELIHOOD – IMPACT OF LOCKDOWN MEASURES AND MOVEMENT RESTRICTIONS</a:t>
            </a:r>
          </a:p>
        </p:txBody>
      </p:sp>
      <p:sp>
        <p:nvSpPr>
          <p:cNvPr id="8" name="TextBox 8"/>
          <p:cNvSpPr txBox="1"/>
          <p:nvPr/>
        </p:nvSpPr>
        <p:spPr>
          <a:xfrm>
            <a:off x="11506199" y="3976217"/>
            <a:ext cx="6088137" cy="3443250"/>
          </a:xfrm>
          <a:prstGeom prst="rect">
            <a:avLst/>
          </a:prstGeom>
        </p:spPr>
        <p:txBody>
          <a:bodyPr wrap="square" lIns="0" tIns="0" rIns="0" bIns="0" rtlCol="0" anchor="t">
            <a:spAutoFit/>
          </a:bodyPr>
          <a:lstStyle/>
          <a:p>
            <a:pPr algn="ctr">
              <a:lnSpc>
                <a:spcPts val="3019"/>
              </a:lnSpc>
            </a:pPr>
            <a:r>
              <a:rPr lang="en-US" sz="2400" spc="123" dirty="0">
                <a:solidFill>
                  <a:srgbClr val="000000"/>
                </a:solidFill>
                <a:latin typeface="Roboto"/>
              </a:rPr>
              <a:t>“Women are the hardest hit by COVID-19, they are primary caregivers of individuals who are ill during COVID-19 pandemic… Women are not the decision makers in most families and as such, the money they find in a day to day activity ends up in the hands of men in the family.</a:t>
            </a:r>
          </a:p>
          <a:p>
            <a:pPr algn="ctr">
              <a:lnSpc>
                <a:spcPts val="3019"/>
              </a:lnSpc>
            </a:pPr>
            <a:r>
              <a:rPr lang="en-US" sz="2400" spc="123" dirty="0">
                <a:solidFill>
                  <a:srgbClr val="000000"/>
                </a:solidFill>
                <a:latin typeface="Roboto Bold"/>
              </a:rPr>
              <a:t>(FGD, CBO, </a:t>
            </a:r>
            <a:r>
              <a:rPr lang="en-US" sz="2400" spc="123" dirty="0" err="1">
                <a:solidFill>
                  <a:srgbClr val="000000"/>
                </a:solidFill>
                <a:latin typeface="Roboto Bold"/>
              </a:rPr>
              <a:t>Korogocho</a:t>
            </a:r>
            <a:r>
              <a:rPr lang="en-US" sz="2400" spc="123" dirty="0">
                <a:solidFill>
                  <a:srgbClr val="000000"/>
                </a:solidFill>
                <a:latin typeface="Roboto Bold"/>
              </a:rPr>
              <a:t>, M)</a:t>
            </a:r>
          </a:p>
        </p:txBody>
      </p:sp>
      <p:pic>
        <p:nvPicPr>
          <p:cNvPr id="11" name="Picture 11"/>
          <p:cNvPicPr>
            <a:picLocks noChangeAspect="1"/>
          </p:cNvPicPr>
          <p:nvPr/>
        </p:nvPicPr>
        <p:blipFill>
          <a:blip r:embed="rId4"/>
          <a:srcRect/>
          <a:stretch>
            <a:fillRect/>
          </a:stretch>
        </p:blipFill>
        <p:spPr>
          <a:xfrm>
            <a:off x="10707325" y="7094875"/>
            <a:ext cx="2258997" cy="1835435"/>
          </a:xfrm>
          <a:prstGeom prst="rect">
            <a:avLst/>
          </a:prstGeom>
        </p:spPr>
      </p:pic>
      <p:sp>
        <p:nvSpPr>
          <p:cNvPr id="12" name="TextBox 12"/>
          <p:cNvSpPr txBox="1"/>
          <p:nvPr/>
        </p:nvSpPr>
        <p:spPr>
          <a:xfrm>
            <a:off x="534458" y="2716704"/>
            <a:ext cx="16724842" cy="725170"/>
          </a:xfrm>
          <a:prstGeom prst="rect">
            <a:avLst/>
          </a:prstGeom>
        </p:spPr>
        <p:txBody>
          <a:bodyPr lIns="0" tIns="0" rIns="0" bIns="0" rtlCol="0" anchor="t">
            <a:spAutoFit/>
          </a:bodyPr>
          <a:lstStyle/>
          <a:p>
            <a:pPr marL="0" lvl="0" indent="0" algn="l">
              <a:lnSpc>
                <a:spcPts val="2800"/>
              </a:lnSpc>
            </a:pPr>
            <a:r>
              <a:rPr lang="en-US" sz="2800" dirty="0">
                <a:solidFill>
                  <a:srgbClr val="000000"/>
                </a:solidFill>
                <a:latin typeface="Montserrat Extra-Bold"/>
              </a:rPr>
              <a:t>MAJORITY OF RESIDENTS RELY ON THE INFORMAL ECONOMY; STAYING HOME MEANT LOSING THEIR JOBS AND SOURCES OF LIVELIHOOD</a:t>
            </a:r>
          </a:p>
        </p:txBody>
      </p:sp>
      <p:graphicFrame>
        <p:nvGraphicFramePr>
          <p:cNvPr id="26" name="Chart 25"/>
          <p:cNvGraphicFramePr>
            <a:graphicFrameLocks/>
          </p:cNvGraphicFramePr>
          <p:nvPr>
            <p:extLst>
              <p:ext uri="{D42A27DB-BD31-4B8C-83A1-F6EECF244321}">
                <p14:modId xmlns:p14="http://schemas.microsoft.com/office/powerpoint/2010/main" val="3918372792"/>
              </p:ext>
            </p:extLst>
          </p:nvPr>
        </p:nvGraphicFramePr>
        <p:xfrm>
          <a:off x="514405" y="4171036"/>
          <a:ext cx="9637003" cy="5111553"/>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3"/>
          <p:cNvSpPr txBox="1"/>
          <p:nvPr/>
        </p:nvSpPr>
        <p:spPr>
          <a:xfrm>
            <a:off x="-3264498" y="9440503"/>
            <a:ext cx="16724842" cy="369570"/>
          </a:xfrm>
          <a:prstGeom prst="rect">
            <a:avLst/>
          </a:prstGeom>
        </p:spPr>
        <p:txBody>
          <a:bodyPr lIns="0" tIns="0" rIns="0" bIns="0" rtlCol="0" anchor="t">
            <a:spAutoFit/>
          </a:bodyPr>
          <a:lstStyle/>
          <a:p>
            <a:pPr marL="0" lvl="0" indent="0" algn="ctr">
              <a:lnSpc>
                <a:spcPts val="2800"/>
              </a:lnSpc>
            </a:pPr>
            <a:r>
              <a:rPr lang="en-US" sz="2800" dirty="0" smtClean="0">
                <a:solidFill>
                  <a:srgbClr val="FFFFFF"/>
                </a:solidFill>
                <a:latin typeface="Montserrat Extra-Bold"/>
              </a:rPr>
              <a:t>Proportion NOT currently working</a:t>
            </a:r>
            <a:endParaRPr lang="en-US" sz="2800" dirty="0">
              <a:solidFill>
                <a:srgbClr val="FFFFFF"/>
              </a:solidFill>
              <a:latin typeface="Montserrat Extra-Bold"/>
            </a:endParaRPr>
          </a:p>
        </p:txBody>
      </p:sp>
      <p:grpSp>
        <p:nvGrpSpPr>
          <p:cNvPr id="27" name="Group 26"/>
          <p:cNvGrpSpPr/>
          <p:nvPr/>
        </p:nvGrpSpPr>
        <p:grpSpPr>
          <a:xfrm>
            <a:off x="9902397" y="8930310"/>
            <a:ext cx="14468071" cy="1041384"/>
            <a:chOff x="9902397" y="8930310"/>
            <a:chExt cx="14468071" cy="1041384"/>
          </a:xfrm>
          <a:solidFill>
            <a:srgbClr val="92D050"/>
          </a:solidFill>
        </p:grpSpPr>
        <p:sp>
          <p:nvSpPr>
            <p:cNvPr id="9" name="AutoShape 9"/>
            <p:cNvSpPr/>
            <p:nvPr/>
          </p:nvSpPr>
          <p:spPr>
            <a:xfrm>
              <a:off x="9902397" y="8930310"/>
              <a:ext cx="13893744" cy="1041384"/>
            </a:xfrm>
            <a:prstGeom prst="rect">
              <a:avLst/>
            </a:prstGeom>
            <a:grpFill/>
          </p:spPr>
        </p:sp>
        <p:sp>
          <p:nvSpPr>
            <p:cNvPr id="10" name="TextBox 10"/>
            <p:cNvSpPr txBox="1"/>
            <p:nvPr/>
          </p:nvSpPr>
          <p:spPr>
            <a:xfrm>
              <a:off x="10357682" y="9316678"/>
              <a:ext cx="14012786" cy="369570"/>
            </a:xfrm>
            <a:prstGeom prst="rect">
              <a:avLst/>
            </a:prstGeom>
            <a:grpFill/>
          </p:spPr>
          <p:txBody>
            <a:bodyPr lIns="0" tIns="0" rIns="0" bIns="0" rtlCol="0" anchor="t">
              <a:spAutoFit/>
            </a:bodyPr>
            <a:lstStyle/>
            <a:p>
              <a:pPr marL="0" lvl="0" indent="0" algn="l">
                <a:lnSpc>
                  <a:spcPts val="2800"/>
                </a:lnSpc>
              </a:pPr>
              <a:r>
                <a:rPr lang="en-US" sz="2800" dirty="0">
                  <a:solidFill>
                    <a:srgbClr val="FFFFFF"/>
                  </a:solidFill>
                  <a:latin typeface="Montserrat Extra-Bold"/>
                </a:rPr>
                <a:t>COVID-19 - A DRIVER OF MARGINALITY</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04800" y="-266700"/>
            <a:ext cx="19011900" cy="2477589"/>
          </a:xfrm>
          <a:prstGeom prst="rect">
            <a:avLst/>
          </a:prstGeom>
          <a:solidFill>
            <a:srgbClr val="92D050"/>
          </a:solidFill>
        </p:spPr>
      </p:sp>
      <p:sp>
        <p:nvSpPr>
          <p:cNvPr id="3" name="TextBox 3"/>
          <p:cNvSpPr txBox="1"/>
          <p:nvPr/>
        </p:nvSpPr>
        <p:spPr>
          <a:xfrm>
            <a:off x="684392" y="742950"/>
            <a:ext cx="17418602" cy="666750"/>
          </a:xfrm>
          <a:prstGeom prst="rect">
            <a:avLst/>
          </a:prstGeom>
        </p:spPr>
        <p:txBody>
          <a:bodyPr lIns="0" tIns="0" rIns="0" bIns="0" rtlCol="0" anchor="t">
            <a:spAutoFit/>
          </a:bodyPr>
          <a:lstStyle/>
          <a:p>
            <a:pPr marL="0" lvl="0" indent="0" algn="l">
              <a:lnSpc>
                <a:spcPts val="5000"/>
              </a:lnSpc>
            </a:pPr>
            <a:r>
              <a:rPr lang="en-US" sz="5000">
                <a:solidFill>
                  <a:srgbClr val="FFFFFF"/>
                </a:solidFill>
                <a:latin typeface="Montserrat Extra-Bold"/>
              </a:rPr>
              <a:t>DISRUPTED ACCESS TO HEALTHCARE</a:t>
            </a:r>
          </a:p>
        </p:txBody>
      </p:sp>
      <p:pic>
        <p:nvPicPr>
          <p:cNvPr id="4" name="Picture 4"/>
          <p:cNvPicPr>
            <a:picLocks noChangeAspect="1"/>
          </p:cNvPicPr>
          <p:nvPr/>
        </p:nvPicPr>
        <p:blipFill>
          <a:blip r:embed="rId3"/>
          <a:srcRect/>
          <a:stretch>
            <a:fillRect/>
          </a:stretch>
        </p:blipFill>
        <p:spPr>
          <a:xfrm>
            <a:off x="9982199" y="3780360"/>
            <a:ext cx="8305801" cy="6506640"/>
          </a:xfrm>
          <a:prstGeom prst="rect">
            <a:avLst/>
          </a:prstGeom>
        </p:spPr>
      </p:pic>
      <p:sp>
        <p:nvSpPr>
          <p:cNvPr id="5" name="AutoShape 5"/>
          <p:cNvSpPr/>
          <p:nvPr/>
        </p:nvSpPr>
        <p:spPr>
          <a:xfrm>
            <a:off x="10655114" y="8749642"/>
            <a:ext cx="13572654" cy="1017317"/>
          </a:xfrm>
          <a:prstGeom prst="rect">
            <a:avLst/>
          </a:prstGeom>
          <a:solidFill>
            <a:srgbClr val="92D050"/>
          </a:solidFill>
        </p:spPr>
      </p:sp>
      <p:sp>
        <p:nvSpPr>
          <p:cNvPr id="6" name="TextBox 6"/>
          <p:cNvSpPr txBox="1"/>
          <p:nvPr/>
        </p:nvSpPr>
        <p:spPr>
          <a:xfrm>
            <a:off x="10937951" y="9118876"/>
            <a:ext cx="13688945" cy="369233"/>
          </a:xfrm>
          <a:prstGeom prst="rect">
            <a:avLst/>
          </a:prstGeom>
        </p:spPr>
        <p:txBody>
          <a:bodyPr lIns="0" tIns="0" rIns="0" bIns="0" rtlCol="0" anchor="t">
            <a:spAutoFit/>
          </a:bodyPr>
          <a:lstStyle/>
          <a:p>
            <a:pPr marL="0" lvl="0" indent="0" algn="l">
              <a:lnSpc>
                <a:spcPts val="2735"/>
              </a:lnSpc>
            </a:pPr>
            <a:r>
              <a:rPr lang="en-US" sz="2735">
                <a:solidFill>
                  <a:srgbClr val="FFFFFF"/>
                </a:solidFill>
                <a:latin typeface="Montserrat Extra-Bold"/>
              </a:rPr>
              <a:t>COVID-19 - A DRIVER OF MARGINALITY</a:t>
            </a:r>
          </a:p>
        </p:txBody>
      </p:sp>
      <p:sp>
        <p:nvSpPr>
          <p:cNvPr id="8" name="TextBox 8"/>
          <p:cNvSpPr txBox="1"/>
          <p:nvPr/>
        </p:nvSpPr>
        <p:spPr>
          <a:xfrm>
            <a:off x="10287001" y="4087441"/>
            <a:ext cx="7815993" cy="4142160"/>
          </a:xfrm>
          <a:prstGeom prst="rect">
            <a:avLst/>
          </a:prstGeom>
        </p:spPr>
        <p:txBody>
          <a:bodyPr wrap="square" lIns="0" tIns="0" rIns="0" bIns="0" rtlCol="0" anchor="t">
            <a:spAutoFit/>
          </a:bodyPr>
          <a:lstStyle/>
          <a:p>
            <a:pPr algn="ctr">
              <a:lnSpc>
                <a:spcPts val="3609"/>
              </a:lnSpc>
            </a:pPr>
            <a:r>
              <a:rPr lang="en-US" sz="2400" spc="147" dirty="0">
                <a:solidFill>
                  <a:srgbClr val="000000"/>
                </a:solidFill>
                <a:latin typeface="Roboto"/>
              </a:rPr>
              <a:t>Some health services are compromised during the COVID-19 pandemic… services like mother and child services… even clinics, there are many defaulters as mothers’ fear visiting the health facilities…. Some referral facilities are also overburdened during this outbreak hindering access to ….services.</a:t>
            </a:r>
          </a:p>
          <a:p>
            <a:pPr algn="ctr">
              <a:lnSpc>
                <a:spcPts val="3609"/>
              </a:lnSpc>
            </a:pPr>
            <a:r>
              <a:rPr lang="en-US" sz="2400" spc="147" dirty="0">
                <a:solidFill>
                  <a:srgbClr val="000000"/>
                </a:solidFill>
                <a:latin typeface="Roboto Bold"/>
              </a:rPr>
              <a:t>(FGD, CHV, </a:t>
            </a:r>
            <a:r>
              <a:rPr lang="en-US" sz="2400" spc="147" dirty="0" err="1">
                <a:solidFill>
                  <a:srgbClr val="000000"/>
                </a:solidFill>
                <a:latin typeface="Roboto Bold"/>
              </a:rPr>
              <a:t>Korogocho</a:t>
            </a:r>
            <a:r>
              <a:rPr lang="en-US" sz="2400" spc="147" dirty="0">
                <a:solidFill>
                  <a:srgbClr val="000000"/>
                </a:solidFill>
                <a:latin typeface="Roboto Bold"/>
              </a:rPr>
              <a:t>, F)</a:t>
            </a:r>
          </a:p>
          <a:p>
            <a:pPr algn="ctr">
              <a:lnSpc>
                <a:spcPts val="3541"/>
              </a:lnSpc>
            </a:pPr>
            <a:endParaRPr lang="en-US" sz="2400" spc="145" dirty="0">
              <a:solidFill>
                <a:srgbClr val="000000"/>
              </a:solidFill>
              <a:latin typeface="Roboto Bold"/>
            </a:endParaRPr>
          </a:p>
        </p:txBody>
      </p:sp>
      <p:sp>
        <p:nvSpPr>
          <p:cNvPr id="12" name="TextBox 12"/>
          <p:cNvSpPr txBox="1"/>
          <p:nvPr/>
        </p:nvSpPr>
        <p:spPr>
          <a:xfrm>
            <a:off x="9288917" y="2397193"/>
            <a:ext cx="8709301" cy="1231717"/>
          </a:xfrm>
          <a:prstGeom prst="rect">
            <a:avLst/>
          </a:prstGeom>
        </p:spPr>
        <p:txBody>
          <a:bodyPr lIns="0" tIns="0" rIns="0" bIns="0" rtlCol="0" anchor="t">
            <a:spAutoFit/>
          </a:bodyPr>
          <a:lstStyle/>
          <a:p>
            <a:pPr marL="0" lvl="0" indent="0" algn="ctr">
              <a:lnSpc>
                <a:spcPts val="3254"/>
              </a:lnSpc>
            </a:pPr>
            <a:r>
              <a:rPr lang="en-US" sz="2735">
                <a:solidFill>
                  <a:srgbClr val="000000"/>
                </a:solidFill>
                <a:latin typeface="Montserrat Extra-Bold"/>
              </a:rPr>
              <a:t>AFFECTING ESPECIALLY MOTHERS (&amp; CHILDREN) , RESIDENTS WITH CHRONIC CONDITIONS AND THE ELDERLY</a:t>
            </a:r>
          </a:p>
        </p:txBody>
      </p:sp>
      <p:grpSp>
        <p:nvGrpSpPr>
          <p:cNvPr id="13" name="Group 12"/>
          <p:cNvGrpSpPr/>
          <p:nvPr/>
        </p:nvGrpSpPr>
        <p:grpSpPr>
          <a:xfrm>
            <a:off x="202397" y="3007035"/>
            <a:ext cx="9638384" cy="6810966"/>
            <a:chOff x="318672" y="1203017"/>
            <a:chExt cx="4823654" cy="3408636"/>
          </a:xfrm>
        </p:grpSpPr>
        <p:pic>
          <p:nvPicPr>
            <p:cNvPr id="14"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672" y="1203017"/>
              <a:ext cx="2411828" cy="3408636"/>
            </a:xfrm>
            <a:prstGeom prst="rect">
              <a:avLst/>
            </a:prstGeom>
          </p:spPr>
        </p:pic>
        <p:pic>
          <p:nvPicPr>
            <p:cNvPr id="15"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0500" y="1203017"/>
              <a:ext cx="2411826" cy="3408636"/>
            </a:xfrm>
            <a:prstGeom prst="rect">
              <a:avLst/>
            </a:prstGeom>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04800" y="-266700"/>
            <a:ext cx="19011900" cy="2477589"/>
          </a:xfrm>
          <a:prstGeom prst="rect">
            <a:avLst/>
          </a:prstGeom>
          <a:solidFill>
            <a:srgbClr val="92D050"/>
          </a:solidFill>
        </p:spPr>
      </p:sp>
      <p:sp>
        <p:nvSpPr>
          <p:cNvPr id="3" name="TextBox 3"/>
          <p:cNvSpPr txBox="1"/>
          <p:nvPr/>
        </p:nvSpPr>
        <p:spPr>
          <a:xfrm>
            <a:off x="534458" y="603168"/>
            <a:ext cx="17418602" cy="1301750"/>
          </a:xfrm>
          <a:prstGeom prst="rect">
            <a:avLst/>
          </a:prstGeom>
        </p:spPr>
        <p:txBody>
          <a:bodyPr lIns="0" tIns="0" rIns="0" bIns="0" rtlCol="0" anchor="t">
            <a:spAutoFit/>
          </a:bodyPr>
          <a:lstStyle/>
          <a:p>
            <a:pPr marL="0" lvl="0" indent="0" algn="l">
              <a:lnSpc>
                <a:spcPts val="5000"/>
              </a:lnSpc>
            </a:pPr>
            <a:r>
              <a:rPr lang="en-US" sz="5000" dirty="0">
                <a:solidFill>
                  <a:srgbClr val="FFFFFF"/>
                </a:solidFill>
                <a:latin typeface="Montserrat Extra-Bold"/>
              </a:rPr>
              <a:t>LACK OF ACCESS TO APPROPRIATE INFORMATION ON COVID-19</a:t>
            </a:r>
          </a:p>
        </p:txBody>
      </p:sp>
      <p:pic>
        <p:nvPicPr>
          <p:cNvPr id="4" name="Picture 4"/>
          <p:cNvPicPr>
            <a:picLocks noChangeAspect="1"/>
          </p:cNvPicPr>
          <p:nvPr/>
        </p:nvPicPr>
        <p:blipFill>
          <a:blip r:embed="rId3"/>
          <a:srcRect/>
          <a:stretch>
            <a:fillRect/>
          </a:stretch>
        </p:blipFill>
        <p:spPr>
          <a:xfrm>
            <a:off x="8477273" y="2786611"/>
            <a:ext cx="9810727" cy="5477940"/>
          </a:xfrm>
          <a:prstGeom prst="rect">
            <a:avLst/>
          </a:prstGeom>
        </p:spPr>
      </p:pic>
      <p:sp>
        <p:nvSpPr>
          <p:cNvPr id="5" name="AutoShape 5"/>
          <p:cNvSpPr/>
          <p:nvPr/>
        </p:nvSpPr>
        <p:spPr>
          <a:xfrm>
            <a:off x="10655114" y="8749642"/>
            <a:ext cx="13572654" cy="1017317"/>
          </a:xfrm>
          <a:prstGeom prst="rect">
            <a:avLst/>
          </a:prstGeom>
          <a:solidFill>
            <a:srgbClr val="92D050"/>
          </a:solidFill>
        </p:spPr>
      </p:sp>
      <p:sp>
        <p:nvSpPr>
          <p:cNvPr id="6" name="TextBox 6"/>
          <p:cNvSpPr txBox="1"/>
          <p:nvPr/>
        </p:nvSpPr>
        <p:spPr>
          <a:xfrm>
            <a:off x="10937951" y="9118876"/>
            <a:ext cx="13688945" cy="369233"/>
          </a:xfrm>
          <a:prstGeom prst="rect">
            <a:avLst/>
          </a:prstGeom>
        </p:spPr>
        <p:txBody>
          <a:bodyPr lIns="0" tIns="0" rIns="0" bIns="0" rtlCol="0" anchor="t">
            <a:spAutoFit/>
          </a:bodyPr>
          <a:lstStyle/>
          <a:p>
            <a:pPr marL="0" lvl="0" indent="0" algn="l">
              <a:lnSpc>
                <a:spcPts val="2735"/>
              </a:lnSpc>
            </a:pPr>
            <a:r>
              <a:rPr lang="en-US" sz="2735">
                <a:solidFill>
                  <a:srgbClr val="FFFFFF"/>
                </a:solidFill>
                <a:latin typeface="Montserrat Extra-Bold"/>
              </a:rPr>
              <a:t>COVID-19 - A DRIVER OF MARGINALITY</a:t>
            </a:r>
          </a:p>
        </p:txBody>
      </p:sp>
      <p:pic>
        <p:nvPicPr>
          <p:cNvPr id="7" name="Picture 7"/>
          <p:cNvPicPr>
            <a:picLocks noChangeAspect="1"/>
          </p:cNvPicPr>
          <p:nvPr/>
        </p:nvPicPr>
        <p:blipFill>
          <a:blip r:embed="rId4"/>
          <a:srcRect/>
          <a:stretch>
            <a:fillRect/>
          </a:stretch>
        </p:blipFill>
        <p:spPr>
          <a:xfrm>
            <a:off x="515408" y="5031389"/>
            <a:ext cx="10225430" cy="4972116"/>
          </a:xfrm>
          <a:prstGeom prst="rect">
            <a:avLst/>
          </a:prstGeom>
        </p:spPr>
      </p:pic>
      <p:sp>
        <p:nvSpPr>
          <p:cNvPr id="8" name="TextBox 8"/>
          <p:cNvSpPr txBox="1"/>
          <p:nvPr/>
        </p:nvSpPr>
        <p:spPr>
          <a:xfrm>
            <a:off x="871731" y="7131267"/>
            <a:ext cx="9365029" cy="2424557"/>
          </a:xfrm>
          <a:prstGeom prst="rect">
            <a:avLst/>
          </a:prstGeom>
        </p:spPr>
        <p:txBody>
          <a:bodyPr lIns="0" tIns="0" rIns="0" bIns="0" rtlCol="0" anchor="t">
            <a:spAutoFit/>
          </a:bodyPr>
          <a:lstStyle/>
          <a:p>
            <a:pPr algn="ctr">
              <a:lnSpc>
                <a:spcPts val="3864"/>
              </a:lnSpc>
            </a:pPr>
            <a:r>
              <a:rPr lang="en-US" sz="2400" spc="158">
                <a:solidFill>
                  <a:srgbClr val="000000"/>
                </a:solidFill>
                <a:latin typeface="Roboto"/>
              </a:rPr>
              <a:t>Elderly people have difficulty accessing COVID-19 related information… they also need someone to accompany them to the health facility which reduces social distancing… Many elderly people are illiterate and not able to interpret COVID-19 messages. </a:t>
            </a:r>
            <a:r>
              <a:rPr lang="en-US" sz="2400" spc="158">
                <a:solidFill>
                  <a:srgbClr val="000000"/>
                </a:solidFill>
                <a:latin typeface="Roboto Bold"/>
              </a:rPr>
              <a:t>(FGD, 35-50 Year-olds, Korogocho, M)</a:t>
            </a:r>
          </a:p>
        </p:txBody>
      </p:sp>
      <p:sp>
        <p:nvSpPr>
          <p:cNvPr id="9" name="TextBox 9"/>
          <p:cNvSpPr txBox="1"/>
          <p:nvPr/>
        </p:nvSpPr>
        <p:spPr>
          <a:xfrm>
            <a:off x="8963656" y="3092744"/>
            <a:ext cx="9139337" cy="2913507"/>
          </a:xfrm>
          <a:prstGeom prst="rect">
            <a:avLst/>
          </a:prstGeom>
        </p:spPr>
        <p:txBody>
          <a:bodyPr lIns="0" tIns="0" rIns="0" bIns="0" rtlCol="0" anchor="t">
            <a:spAutoFit/>
          </a:bodyPr>
          <a:lstStyle/>
          <a:p>
            <a:pPr algn="ctr">
              <a:lnSpc>
                <a:spcPts val="3864"/>
              </a:lnSpc>
            </a:pPr>
            <a:r>
              <a:rPr lang="en-US" sz="2400" spc="158">
                <a:solidFill>
                  <a:srgbClr val="000000"/>
                </a:solidFill>
                <a:latin typeface="Roboto"/>
              </a:rPr>
              <a:t>PLWD are easily isolated in access to information during COVID-19 outbreak especially hearing and visually impaired… this then limits them accessing COVID-19 related resources among other basic services offered during the outbreak period… </a:t>
            </a:r>
          </a:p>
          <a:p>
            <a:pPr algn="ctr">
              <a:lnSpc>
                <a:spcPts val="3864"/>
              </a:lnSpc>
            </a:pPr>
            <a:r>
              <a:rPr lang="en-US" sz="2400" spc="158">
                <a:solidFill>
                  <a:srgbClr val="000000"/>
                </a:solidFill>
                <a:latin typeface="Roboto Bold"/>
              </a:rPr>
              <a:t>(FGD, Refugees, Viwandani, F</a:t>
            </a:r>
            <a:r>
              <a:rPr lang="en-US" sz="2400" spc="158">
                <a:solidFill>
                  <a:srgbClr val="000000"/>
                </a:solidFill>
                <a:latin typeface="Roboto"/>
              </a:rPr>
              <a:t>)</a:t>
            </a:r>
          </a:p>
        </p:txBody>
      </p:sp>
      <p:pic>
        <p:nvPicPr>
          <p:cNvPr id="10" name="Picture 10"/>
          <p:cNvPicPr>
            <a:picLocks noChangeAspect="1"/>
          </p:cNvPicPr>
          <p:nvPr/>
        </p:nvPicPr>
        <p:blipFill>
          <a:blip r:embed="rId5"/>
          <a:srcRect/>
          <a:stretch>
            <a:fillRect/>
          </a:stretch>
        </p:blipFill>
        <p:spPr>
          <a:xfrm>
            <a:off x="359190" y="2441051"/>
            <a:ext cx="7888994" cy="3836024"/>
          </a:xfrm>
          <a:prstGeom prst="rect">
            <a:avLst/>
          </a:prstGeom>
        </p:spPr>
      </p:pic>
      <p:sp>
        <p:nvSpPr>
          <p:cNvPr id="11" name="TextBox 11"/>
          <p:cNvSpPr txBox="1"/>
          <p:nvPr/>
        </p:nvSpPr>
        <p:spPr>
          <a:xfrm>
            <a:off x="705908" y="2681836"/>
            <a:ext cx="7195559" cy="1932559"/>
          </a:xfrm>
          <a:prstGeom prst="rect">
            <a:avLst/>
          </a:prstGeom>
        </p:spPr>
        <p:txBody>
          <a:bodyPr lIns="0" tIns="0" rIns="0" bIns="0" rtlCol="0" anchor="t">
            <a:spAutoFit/>
          </a:bodyPr>
          <a:lstStyle/>
          <a:p>
            <a:pPr algn="ctr">
              <a:lnSpc>
                <a:spcPts val="3888"/>
              </a:lnSpc>
            </a:pPr>
            <a:r>
              <a:rPr lang="en-US" sz="2400" spc="158">
                <a:solidFill>
                  <a:srgbClr val="000000"/>
                </a:solidFill>
                <a:latin typeface="Roboto"/>
              </a:rPr>
              <a:t>…further children are limited in accessing timely information on COVID-19 and many cannot express their fears/anxieties. </a:t>
            </a:r>
          </a:p>
          <a:p>
            <a:pPr algn="ctr">
              <a:lnSpc>
                <a:spcPts val="3888"/>
              </a:lnSpc>
            </a:pPr>
            <a:r>
              <a:rPr lang="en-US" sz="2400" spc="158">
                <a:solidFill>
                  <a:srgbClr val="000000"/>
                </a:solidFill>
                <a:latin typeface="Roboto Bold"/>
              </a:rPr>
              <a:t>(FGD, Parents for 8-12 years, Korogocho, F)</a:t>
            </a:r>
          </a:p>
        </p:txBody>
      </p:sp>
    </p:spTree>
    <p:extLst>
      <p:ext uri="{BB962C8B-B14F-4D97-AF65-F5344CB8AC3E}">
        <p14:creationId xmlns:p14="http://schemas.microsoft.com/office/powerpoint/2010/main" val="1041983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71597" y="4144879"/>
            <a:ext cx="8240984" cy="5753100"/>
          </a:xfrm>
          <a:solidFill>
            <a:schemeClr val="accent6">
              <a:lumMod val="40000"/>
              <a:lumOff val="60000"/>
            </a:schemeClr>
          </a:solidFill>
        </p:spPr>
        <p:txBody>
          <a:bodyPr>
            <a:normAutofit/>
          </a:bodyPr>
          <a:lstStyle/>
          <a:p>
            <a:pPr marL="0" indent="0">
              <a:buNone/>
            </a:pPr>
            <a:r>
              <a:rPr lang="en-GB" b="1" dirty="0" smtClean="0"/>
              <a:t>Access</a:t>
            </a:r>
            <a:endParaRPr lang="en-GB" b="1" dirty="0" smtClean="0"/>
          </a:p>
          <a:p>
            <a:r>
              <a:rPr lang="en-GB" dirty="0" smtClean="0"/>
              <a:t>Inadequate </a:t>
            </a:r>
            <a:r>
              <a:rPr lang="en-GB" dirty="0"/>
              <a:t>s</a:t>
            </a:r>
            <a:r>
              <a:rPr lang="en-GB" dirty="0" smtClean="0"/>
              <a:t>ervice providers </a:t>
            </a:r>
          </a:p>
          <a:p>
            <a:r>
              <a:rPr lang="en-GB" dirty="0" smtClean="0"/>
              <a:t>Inadequate services/services not available/facility closed</a:t>
            </a:r>
          </a:p>
          <a:p>
            <a:r>
              <a:rPr lang="en-GB" dirty="0" smtClean="0"/>
              <a:t>Services not affordable</a:t>
            </a:r>
          </a:p>
          <a:p>
            <a:r>
              <a:rPr lang="en-GB" dirty="0" smtClean="0"/>
              <a:t>Long queues</a:t>
            </a:r>
          </a:p>
          <a:p>
            <a:r>
              <a:rPr lang="en-GB" dirty="0" smtClean="0"/>
              <a:t>Lack knowledge on need for health services</a:t>
            </a:r>
          </a:p>
          <a:p>
            <a:r>
              <a:rPr lang="en-GB" dirty="0" smtClean="0"/>
              <a:t>Lack of privacy at the facility</a:t>
            </a:r>
          </a:p>
          <a:p>
            <a:r>
              <a:rPr lang="en-GB" dirty="0" smtClean="0"/>
              <a:t>Services not culturally acceptable</a:t>
            </a:r>
          </a:p>
          <a:p>
            <a:r>
              <a:rPr lang="en-GB" dirty="0" smtClean="0"/>
              <a:t>Lack of trust on service providers and services</a:t>
            </a:r>
          </a:p>
          <a:p>
            <a:r>
              <a:rPr lang="en-GB" dirty="0" smtClean="0"/>
              <a:t>No transport to the facility/costly </a:t>
            </a:r>
            <a:r>
              <a:rPr lang="en-GB" dirty="0" smtClean="0"/>
              <a:t>transport</a:t>
            </a:r>
            <a:endParaRPr lang="en-GB" dirty="0" smtClean="0"/>
          </a:p>
        </p:txBody>
      </p:sp>
      <p:sp>
        <p:nvSpPr>
          <p:cNvPr id="10" name="Content Placeholder 3"/>
          <p:cNvSpPr>
            <a:spLocks noGrp="1"/>
          </p:cNvSpPr>
          <p:nvPr>
            <p:ph sz="half" idx="2"/>
          </p:nvPr>
        </p:nvSpPr>
        <p:spPr>
          <a:xfrm>
            <a:off x="9201150" y="2687939"/>
            <a:ext cx="7410450" cy="2947940"/>
          </a:xfrm>
          <a:solidFill>
            <a:schemeClr val="accent6">
              <a:lumMod val="60000"/>
              <a:lumOff val="40000"/>
            </a:schemeClr>
          </a:solidFill>
        </p:spPr>
        <p:txBody>
          <a:bodyPr>
            <a:normAutofit/>
          </a:bodyPr>
          <a:lstStyle/>
          <a:p>
            <a:pPr marL="0" indent="0">
              <a:buNone/>
            </a:pPr>
            <a:r>
              <a:rPr lang="en-GB" b="1" dirty="0" smtClean="0"/>
              <a:t>Inclusion</a:t>
            </a:r>
            <a:endParaRPr lang="en-GB" b="1" dirty="0"/>
          </a:p>
          <a:p>
            <a:r>
              <a:rPr lang="en-GB" dirty="0"/>
              <a:t>Lack of documentation</a:t>
            </a:r>
          </a:p>
          <a:p>
            <a:r>
              <a:rPr lang="en-GB" dirty="0"/>
              <a:t>Discrimination/denial of access to the facility</a:t>
            </a:r>
          </a:p>
          <a:p>
            <a:r>
              <a:rPr lang="en-GB" dirty="0"/>
              <a:t>Not designed to accommodate all </a:t>
            </a:r>
          </a:p>
          <a:p>
            <a:r>
              <a:rPr lang="en-GB" dirty="0"/>
              <a:t>Language </a:t>
            </a:r>
            <a:r>
              <a:rPr lang="en-GB" dirty="0" smtClean="0"/>
              <a:t>barrier</a:t>
            </a:r>
            <a:endParaRPr lang="en-GB" dirty="0" smtClean="0"/>
          </a:p>
        </p:txBody>
      </p:sp>
      <p:sp>
        <p:nvSpPr>
          <p:cNvPr id="12" name="Content Placeholder 3"/>
          <p:cNvSpPr>
            <a:spLocks noGrp="1"/>
          </p:cNvSpPr>
          <p:nvPr>
            <p:ph sz="half" idx="2"/>
          </p:nvPr>
        </p:nvSpPr>
        <p:spPr>
          <a:xfrm>
            <a:off x="9829800" y="5783179"/>
            <a:ext cx="8240984" cy="4114800"/>
          </a:xfrm>
          <a:solidFill>
            <a:schemeClr val="accent6">
              <a:lumMod val="60000"/>
              <a:lumOff val="40000"/>
            </a:schemeClr>
          </a:solidFill>
        </p:spPr>
        <p:txBody>
          <a:bodyPr>
            <a:normAutofit/>
          </a:bodyPr>
          <a:lstStyle/>
          <a:p>
            <a:pPr marL="0" indent="0">
              <a:buNone/>
            </a:pPr>
            <a:r>
              <a:rPr lang="en-GB" b="1" dirty="0" smtClean="0"/>
              <a:t>Safety</a:t>
            </a:r>
            <a:endParaRPr lang="en-GB" b="1" dirty="0"/>
          </a:p>
          <a:p>
            <a:r>
              <a:rPr lang="en-GB" dirty="0"/>
              <a:t>Unsafe </a:t>
            </a:r>
            <a:r>
              <a:rPr lang="en-GB" dirty="0" smtClean="0"/>
              <a:t>routes/No </a:t>
            </a:r>
            <a:r>
              <a:rPr lang="en-GB" dirty="0"/>
              <a:t>floodlights at night</a:t>
            </a:r>
          </a:p>
          <a:p>
            <a:r>
              <a:rPr lang="en-GB" dirty="0"/>
              <a:t>Unsafe health practices in the community</a:t>
            </a:r>
          </a:p>
          <a:p>
            <a:r>
              <a:rPr lang="en-GB" dirty="0"/>
              <a:t>Feared Covid-19 infections</a:t>
            </a:r>
          </a:p>
          <a:p>
            <a:r>
              <a:rPr lang="en-GB" dirty="0"/>
              <a:t>Mis-information on health practices within community </a:t>
            </a:r>
          </a:p>
          <a:p>
            <a:r>
              <a:rPr lang="en-GB" dirty="0"/>
              <a:t>Lack of electricity </a:t>
            </a:r>
            <a:r>
              <a:rPr lang="en-GB" dirty="0" smtClean="0"/>
              <a:t>backup and WASH at the health </a:t>
            </a:r>
            <a:r>
              <a:rPr lang="en-GB" dirty="0" err="1" smtClean="0"/>
              <a:t>facilit</a:t>
            </a:r>
            <a:endParaRPr lang="en-GB" dirty="0"/>
          </a:p>
        </p:txBody>
      </p:sp>
      <p:sp>
        <p:nvSpPr>
          <p:cNvPr id="13" name="Content Placeholder 3"/>
          <p:cNvSpPr>
            <a:spLocks noGrp="1"/>
          </p:cNvSpPr>
          <p:nvPr>
            <p:ph sz="half" idx="2"/>
          </p:nvPr>
        </p:nvSpPr>
        <p:spPr>
          <a:xfrm>
            <a:off x="219123" y="2895600"/>
            <a:ext cx="8204889" cy="866328"/>
          </a:xfrm>
          <a:solidFill>
            <a:schemeClr val="accent6">
              <a:lumMod val="20000"/>
              <a:lumOff val="80000"/>
            </a:schemeClr>
          </a:solidFill>
        </p:spPr>
        <p:txBody>
          <a:bodyPr>
            <a:normAutofit fontScale="92500" lnSpcReduction="20000"/>
          </a:bodyPr>
          <a:lstStyle/>
          <a:p>
            <a:pPr marL="0" indent="0">
              <a:buNone/>
            </a:pPr>
            <a:r>
              <a:rPr lang="en-GB" b="1" dirty="0" smtClean="0"/>
              <a:t>Location</a:t>
            </a:r>
          </a:p>
          <a:p>
            <a:r>
              <a:rPr lang="en-GB" dirty="0" smtClean="0"/>
              <a:t>Long distance; health camp closed</a:t>
            </a:r>
          </a:p>
          <a:p>
            <a:pPr marL="0" indent="0">
              <a:buNone/>
            </a:pPr>
            <a:endParaRPr lang="en-GB" b="1" dirty="0" smtClean="0"/>
          </a:p>
        </p:txBody>
      </p:sp>
      <p:sp>
        <p:nvSpPr>
          <p:cNvPr id="15" name="AutoShape 2"/>
          <p:cNvSpPr/>
          <p:nvPr/>
        </p:nvSpPr>
        <p:spPr>
          <a:xfrm>
            <a:off x="-304800" y="-266700"/>
            <a:ext cx="19011900" cy="2477589"/>
          </a:xfrm>
          <a:prstGeom prst="rect">
            <a:avLst/>
          </a:prstGeom>
          <a:solidFill>
            <a:srgbClr val="92D050"/>
          </a:solidFill>
        </p:spPr>
      </p:sp>
      <p:sp>
        <p:nvSpPr>
          <p:cNvPr id="16" name="TextBox 3"/>
          <p:cNvSpPr txBox="1"/>
          <p:nvPr/>
        </p:nvSpPr>
        <p:spPr>
          <a:xfrm>
            <a:off x="534458" y="603168"/>
            <a:ext cx="17418602" cy="1282402"/>
          </a:xfrm>
          <a:prstGeom prst="rect">
            <a:avLst/>
          </a:prstGeom>
        </p:spPr>
        <p:txBody>
          <a:bodyPr lIns="0" tIns="0" rIns="0" bIns="0" rtlCol="0" anchor="t">
            <a:spAutoFit/>
          </a:bodyPr>
          <a:lstStyle/>
          <a:p>
            <a:pPr marL="0" lvl="0" indent="0" algn="l">
              <a:lnSpc>
                <a:spcPts val="5000"/>
              </a:lnSpc>
            </a:pPr>
            <a:r>
              <a:rPr lang="en-US" sz="5000" dirty="0" smtClean="0">
                <a:solidFill>
                  <a:srgbClr val="FFFFFF"/>
                </a:solidFill>
                <a:latin typeface="Montserrat Extra-Bold"/>
              </a:rPr>
              <a:t>CHALLENGES FACING COMMUNITIES IN ACCESSING HEALTH CARE</a:t>
            </a:r>
            <a:endParaRPr lang="en-US" sz="5000" dirty="0">
              <a:solidFill>
                <a:srgbClr val="FFFFFF"/>
              </a:solidFill>
              <a:latin typeface="Montserrat Extra-Bold"/>
            </a:endParaRPr>
          </a:p>
        </p:txBody>
      </p:sp>
    </p:spTree>
    <p:extLst>
      <p:ext uri="{BB962C8B-B14F-4D97-AF65-F5344CB8AC3E}">
        <p14:creationId xmlns:p14="http://schemas.microsoft.com/office/powerpoint/2010/main" val="634298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4066</TotalTime>
  <Words>956</Words>
  <Application>Microsoft Office PowerPoint</Application>
  <PresentationFormat>Custom</PresentationFormat>
  <Paragraphs>99</Paragraphs>
  <Slides>12</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Arial</vt:lpstr>
      <vt:lpstr>Arimo Bold</vt:lpstr>
      <vt:lpstr>Courier New</vt:lpstr>
      <vt:lpstr>Roboto</vt:lpstr>
      <vt:lpstr>Montserrat Extra-Bold</vt:lpstr>
      <vt:lpstr>Montserrat Classic</vt:lpstr>
      <vt:lpstr>Wingdings</vt:lpstr>
      <vt:lpstr>Montserrat Classic Bold</vt:lpstr>
      <vt:lpstr>Montserrat Extra-Bold Bold</vt:lpstr>
      <vt:lpstr>Calibri</vt:lpstr>
      <vt:lpstr>Roboto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HSR 2020 Arise - Exploring the Data</dc:title>
  <dc:creator>CAROLINE KABARIA</dc:creator>
  <cp:lastModifiedBy>Caroline Kabaria</cp:lastModifiedBy>
  <cp:revision>24</cp:revision>
  <dcterms:created xsi:type="dcterms:W3CDTF">2006-08-16T00:00:00Z</dcterms:created>
  <dcterms:modified xsi:type="dcterms:W3CDTF">2022-01-19T11:20:21Z</dcterms:modified>
  <dc:identifier>DAEMXWLvzFI</dc:identifier>
</cp:coreProperties>
</file>