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74" r:id="rId3"/>
    <p:sldId id="272" r:id="rId4"/>
    <p:sldId id="271" r:id="rId5"/>
    <p:sldId id="273" r:id="rId6"/>
    <p:sldId id="257" r:id="rId7"/>
    <p:sldId id="276" r:id="rId8"/>
    <p:sldId id="262" r:id="rId9"/>
    <p:sldId id="277" r:id="rId10"/>
    <p:sldId id="278" r:id="rId11"/>
    <p:sldId id="26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62" autoAdjust="0"/>
  </p:normalViewPr>
  <p:slideViewPr>
    <p:cSldViewPr snapToGrid="0">
      <p:cViewPr varScale="1">
        <p:scale>
          <a:sx n="52" d="100"/>
          <a:sy n="52"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94FEB-1664-438F-AA9D-82A905E0C94F}"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AB02A-1208-4586-876D-DEEEE6BC7F7C}" type="slidenum">
              <a:rPr lang="en-US" smtClean="0"/>
              <a:t>‹#›</a:t>
            </a:fld>
            <a:endParaRPr lang="en-US"/>
          </a:p>
        </p:txBody>
      </p:sp>
    </p:spTree>
    <p:extLst>
      <p:ext uri="{BB962C8B-B14F-4D97-AF65-F5344CB8AC3E}">
        <p14:creationId xmlns:p14="http://schemas.microsoft.com/office/powerpoint/2010/main" val="50061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Aboout</a:t>
            </a:r>
            <a:r>
              <a:rPr lang="en-US" baseline="0" dirty="0" smtClean="0"/>
              <a:t> </a:t>
            </a:r>
            <a:r>
              <a:rPr lang="en-US" baseline="0" dirty="0" err="1" smtClean="0"/>
              <a:t>lvct</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1</a:t>
            </a:fld>
            <a:endParaRPr lang="en-US"/>
          </a:p>
        </p:txBody>
      </p:sp>
    </p:spTree>
    <p:extLst>
      <p:ext uri="{BB962C8B-B14F-4D97-AF65-F5344CB8AC3E}">
        <p14:creationId xmlns:p14="http://schemas.microsoft.com/office/powerpoint/2010/main" val="155097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govt</a:t>
            </a:r>
            <a:r>
              <a:rPr lang="en-US" dirty="0" smtClean="0"/>
              <a:t> has pushed for vaccination</a:t>
            </a:r>
            <a:r>
              <a:rPr lang="en-US" baseline="0" dirty="0" smtClean="0"/>
              <a:t> drives across the country. </a:t>
            </a:r>
          </a:p>
          <a:p>
            <a:r>
              <a:rPr lang="en-US" baseline="0" dirty="0" smtClean="0"/>
              <a:t>The rate is still  much lower than the developed countries. Key challenge is access especially in rural areas. </a:t>
            </a:r>
          </a:p>
          <a:p>
            <a:r>
              <a:rPr lang="en-US" baseline="0" dirty="0" smtClean="0"/>
              <a:t>More aggressive campaigns needed to reach all people and address misinformation and hesitancy</a:t>
            </a:r>
          </a:p>
        </p:txBody>
      </p:sp>
      <p:sp>
        <p:nvSpPr>
          <p:cNvPr id="4" name="Slide Number Placeholder 3"/>
          <p:cNvSpPr>
            <a:spLocks noGrp="1"/>
          </p:cNvSpPr>
          <p:nvPr>
            <p:ph type="sldNum" sz="quarter" idx="10"/>
          </p:nvPr>
        </p:nvSpPr>
        <p:spPr/>
        <p:txBody>
          <a:bodyPr/>
          <a:lstStyle/>
          <a:p>
            <a:fld id="{A14AB02A-1208-4586-876D-DEEEE6BC7F7C}" type="slidenum">
              <a:rPr lang="en-US" smtClean="0"/>
              <a:t>10</a:t>
            </a:fld>
            <a:endParaRPr lang="en-US"/>
          </a:p>
        </p:txBody>
      </p:sp>
    </p:spTree>
    <p:extLst>
      <p:ext uri="{BB962C8B-B14F-4D97-AF65-F5344CB8AC3E}">
        <p14:creationId xmlns:p14="http://schemas.microsoft.com/office/powerpoint/2010/main" val="232802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11</a:t>
            </a:fld>
            <a:endParaRPr lang="en-US"/>
          </a:p>
        </p:txBody>
      </p:sp>
    </p:spTree>
    <p:extLst>
      <p:ext uri="{BB962C8B-B14F-4D97-AF65-F5344CB8AC3E}">
        <p14:creationId xmlns:p14="http://schemas.microsoft.com/office/powerpoint/2010/main" val="219425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Eastern</a:t>
            </a:r>
            <a:r>
              <a:rPr lang="en-US" baseline="0" dirty="0" smtClean="0"/>
              <a:t> African country. </a:t>
            </a:r>
            <a:r>
              <a:rPr lang="en-US" baseline="0" dirty="0" err="1" smtClean="0"/>
              <a:t>Popn</a:t>
            </a:r>
            <a:r>
              <a:rPr lang="en-US" baseline="0" dirty="0" smtClean="0"/>
              <a:t> of 47 million. Majority live in rural areas. LMIC</a:t>
            </a:r>
          </a:p>
          <a:p>
            <a:r>
              <a:rPr lang="en-US" baseline="0" dirty="0" smtClean="0"/>
              <a:t>Key economic activities are farming and tourism</a:t>
            </a:r>
          </a:p>
          <a:p>
            <a:r>
              <a:rPr lang="en-US" dirty="0" smtClean="0"/>
              <a:t>Kenya</a:t>
            </a:r>
            <a:r>
              <a:rPr lang="en-US" baseline="0" dirty="0" smtClean="0"/>
              <a:t> has a large socio-economic divide - over 60% of city dwellers live in slums. This is a worry with health systems especially COVD that requires physical distance and sanitation measures</a:t>
            </a:r>
            <a:endParaRPr lang="en-US" dirty="0" smtClean="0"/>
          </a:p>
          <a:p>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2</a:t>
            </a:fld>
            <a:endParaRPr lang="en-US"/>
          </a:p>
        </p:txBody>
      </p:sp>
    </p:spTree>
    <p:extLst>
      <p:ext uri="{BB962C8B-B14F-4D97-AF65-F5344CB8AC3E}">
        <p14:creationId xmlns:p14="http://schemas.microsoft.com/office/powerpoint/2010/main" val="206590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Kenya</a:t>
            </a:r>
            <a:r>
              <a:rPr lang="en-US" baseline="0" dirty="0" smtClean="0"/>
              <a:t> has a pluralistic health system – public </a:t>
            </a:r>
            <a:r>
              <a:rPr lang="en-US" baseline="0" dirty="0" smtClean="0"/>
              <a:t>&amp; private health facilities. Over 50% of health facilities are public</a:t>
            </a:r>
            <a:endParaRPr lang="en-US" baseline="0" dirty="0" smtClean="0"/>
          </a:p>
          <a:p>
            <a:r>
              <a:rPr lang="en-US" baseline="0" dirty="0" smtClean="0"/>
              <a:t>Health care is devolved to 47 counties which are responsible for health services </a:t>
            </a:r>
          </a:p>
          <a:p>
            <a:r>
              <a:rPr lang="en-US" baseline="0" dirty="0" smtClean="0"/>
              <a:t>Major health challenges remain communicable diseases although NCDs are rising with changes in lifestyle due to development</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3</a:t>
            </a:fld>
            <a:endParaRPr lang="en-US"/>
          </a:p>
        </p:txBody>
      </p:sp>
    </p:spTree>
    <p:extLst>
      <p:ext uri="{BB962C8B-B14F-4D97-AF65-F5344CB8AC3E}">
        <p14:creationId xmlns:p14="http://schemas.microsoft.com/office/powerpoint/2010/main" val="375415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Kenya’s 1st case was diagnosed on March 13</a:t>
            </a:r>
            <a:r>
              <a:rPr lang="en-US" sz="2600" baseline="30000" dirty="0" smtClean="0"/>
              <a:t>th,</a:t>
            </a:r>
            <a:r>
              <a:rPr lang="en-US" sz="2600" dirty="0" smtClean="0"/>
              <a:t> 2020. Multiple waves </a:t>
            </a:r>
          </a:p>
          <a:p>
            <a:r>
              <a:rPr lang="en-US" sz="2600" dirty="0" smtClean="0"/>
              <a:t>Current cases (20</a:t>
            </a:r>
            <a:r>
              <a:rPr lang="en-US" sz="2600" baseline="30000" dirty="0" smtClean="0"/>
              <a:t>th</a:t>
            </a:r>
            <a:r>
              <a:rPr lang="en-US" sz="2600" dirty="0" smtClean="0"/>
              <a:t> April 2020). </a:t>
            </a:r>
          </a:p>
          <a:p>
            <a:r>
              <a:rPr lang="en-US" sz="2600" dirty="0" smtClean="0"/>
              <a:t>COVID resulted in stretched health systems, showed</a:t>
            </a:r>
            <a:r>
              <a:rPr lang="en-US" sz="2600" baseline="0" dirty="0" smtClean="0"/>
              <a:t> lack of ICUs, stretched health workers.</a:t>
            </a:r>
          </a:p>
          <a:p>
            <a:r>
              <a:rPr lang="en-US" sz="2600" baseline="0" dirty="0" smtClean="0"/>
              <a:t>Public health approach </a:t>
            </a:r>
            <a:endParaRPr lang="en-US" sz="2600" dirty="0" smtClean="0"/>
          </a:p>
        </p:txBody>
      </p:sp>
      <p:sp>
        <p:nvSpPr>
          <p:cNvPr id="4" name="Slide Number Placeholder 3"/>
          <p:cNvSpPr>
            <a:spLocks noGrp="1"/>
          </p:cNvSpPr>
          <p:nvPr>
            <p:ph type="sldNum" sz="quarter" idx="10"/>
          </p:nvPr>
        </p:nvSpPr>
        <p:spPr/>
        <p:txBody>
          <a:bodyPr/>
          <a:lstStyle/>
          <a:p>
            <a:fld id="{A14AB02A-1208-4586-876D-DEEEE6BC7F7C}" type="slidenum">
              <a:rPr lang="en-US" smtClean="0"/>
              <a:t>4</a:t>
            </a:fld>
            <a:endParaRPr lang="en-US"/>
          </a:p>
        </p:txBody>
      </p:sp>
    </p:spTree>
    <p:extLst>
      <p:ext uri="{BB962C8B-B14F-4D97-AF65-F5344CB8AC3E}">
        <p14:creationId xmlns:p14="http://schemas.microsoft.com/office/powerpoint/2010/main" val="92433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Govt</a:t>
            </a:r>
            <a:r>
              <a:rPr lang="en-US" dirty="0" smtClean="0"/>
              <a:t> put</a:t>
            </a:r>
            <a:r>
              <a:rPr lang="en-US" baseline="0" dirty="0" smtClean="0"/>
              <a:t> in place a public health response system across the country</a:t>
            </a:r>
          </a:p>
          <a:p>
            <a:r>
              <a:rPr lang="en-US" baseline="0" dirty="0" smtClean="0"/>
              <a:t>Announced by national </a:t>
            </a:r>
            <a:r>
              <a:rPr lang="en-US" baseline="0" dirty="0" err="1" smtClean="0"/>
              <a:t>govt</a:t>
            </a:r>
            <a:r>
              <a:rPr lang="en-US" baseline="0" dirty="0" smtClean="0"/>
              <a:t> and supported by county government</a:t>
            </a:r>
          </a:p>
          <a:p>
            <a:r>
              <a:rPr lang="en-US" baseline="0" dirty="0" smtClean="0"/>
              <a:t>Based on information from public health experts and WHO guidance </a:t>
            </a:r>
          </a:p>
          <a:p>
            <a:r>
              <a:rPr lang="en-US" baseline="0" dirty="0" smtClean="0"/>
              <a:t>Full masks, school closures and closure of entertainment centers. Received with mixed reactions and enforcement has been a challenge involving police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5</a:t>
            </a:fld>
            <a:endParaRPr lang="en-US"/>
          </a:p>
        </p:txBody>
      </p:sp>
    </p:spTree>
    <p:extLst>
      <p:ext uri="{BB962C8B-B14F-4D97-AF65-F5344CB8AC3E}">
        <p14:creationId xmlns:p14="http://schemas.microsoft.com/office/powerpoint/2010/main" val="305926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COVID</a:t>
            </a:r>
            <a:r>
              <a:rPr lang="en-US" baseline="0" dirty="0" smtClean="0"/>
              <a:t> response was led by the national govt. It included multiple partners. The president set up a National Emergency response committee (NERC) with a COVID taskforce set up in MoH reporting to the NERC on a daily basis. The NERC served as the one source of information</a:t>
            </a:r>
          </a:p>
          <a:p>
            <a:r>
              <a:rPr lang="en-US" baseline="0" dirty="0" smtClean="0"/>
              <a:t>Counties set up their own committees as well. </a:t>
            </a:r>
          </a:p>
          <a:p>
            <a:r>
              <a:rPr lang="en-US" baseline="0" dirty="0" smtClean="0"/>
              <a:t>Tracked data on a daily basis </a:t>
            </a:r>
          </a:p>
          <a:p>
            <a:r>
              <a:rPr lang="en-US" baseline="0" dirty="0" err="1" smtClean="0"/>
              <a:t>Govt</a:t>
            </a:r>
            <a:r>
              <a:rPr lang="en-US" baseline="0" dirty="0" smtClean="0"/>
              <a:t> set up guideline and systems for responding including quarantine, isolation, home based care and provided training materials for health workers across the country. </a:t>
            </a:r>
          </a:p>
          <a:p>
            <a:r>
              <a:rPr lang="en-US" baseline="0" dirty="0" smtClean="0"/>
              <a:t>CHWs played a significant role in educating communities and supporting home based care. </a:t>
            </a:r>
          </a:p>
          <a:p>
            <a:r>
              <a:rPr lang="en-US" baseline="0" dirty="0" smtClean="0"/>
              <a:t>The same approach of national coordination, county implementation has been used for COVID vaccine</a:t>
            </a:r>
          </a:p>
          <a:p>
            <a:r>
              <a:rPr lang="en-US" baseline="0" dirty="0" smtClean="0"/>
              <a:t>One key aspect was addressing the needs of the vulnerable – recognizing who they were and what needs to be provided to them to avert crisis. Provision of water, food, PPE and a stipend for those in slums </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6</a:t>
            </a:fld>
            <a:endParaRPr lang="en-US"/>
          </a:p>
        </p:txBody>
      </p:sp>
    </p:spTree>
    <p:extLst>
      <p:ext uri="{BB962C8B-B14F-4D97-AF65-F5344CB8AC3E}">
        <p14:creationId xmlns:p14="http://schemas.microsoft.com/office/powerpoint/2010/main" val="16126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COVID encouraged</a:t>
            </a:r>
            <a:r>
              <a:rPr lang="en-US" baseline="0" dirty="0" smtClean="0"/>
              <a:t> innovation </a:t>
            </a:r>
          </a:p>
          <a:p>
            <a:r>
              <a:rPr lang="en-US" baseline="0" dirty="0" smtClean="0"/>
              <a:t>Even </a:t>
            </a:r>
            <a:r>
              <a:rPr lang="en-US" baseline="0" dirty="0" err="1" smtClean="0"/>
              <a:t>govt</a:t>
            </a:r>
            <a:r>
              <a:rPr lang="en-US" baseline="0" dirty="0" smtClean="0"/>
              <a:t> meetings moved online</a:t>
            </a:r>
          </a:p>
          <a:p>
            <a:r>
              <a:rPr lang="en-US" baseline="0" dirty="0" smtClean="0"/>
              <a:t>Judges heard cases remotely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LVCT used bulk SMS to clients to reinforce the COVID-19 and HIV messages and sent 12000 messages</a:t>
            </a:r>
            <a:r>
              <a:rPr lang="en-US" sz="1200" baseline="0" dirty="0" smtClean="0"/>
              <a:t> to CHWs for information and addressing myths </a:t>
            </a:r>
          </a:p>
          <a:p>
            <a:r>
              <a:rPr lang="en-US" sz="1200" baseline="0" dirty="0" smtClean="0"/>
              <a:t>For HIV </a:t>
            </a:r>
            <a:r>
              <a:rPr lang="en-US" dirty="0" smtClean="0"/>
              <a:t>Courier services to deliver drugs, Multi-month prescriptions for chronic diseases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We were proud to receive the </a:t>
            </a:r>
            <a:r>
              <a:rPr lang="en-US" sz="1200" baseline="0" dirty="0" err="1" smtClean="0"/>
              <a:t>Trocaire</a:t>
            </a:r>
            <a:r>
              <a:rPr lang="en-US" sz="1200" baseline="0" dirty="0" smtClean="0"/>
              <a:t> Oscar Romero award alongside Mike Ryan of WHO due to providing education at community level to vulnerable girls to keep them safe from HIV and unwanted pregnancies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7</a:t>
            </a:fld>
            <a:endParaRPr lang="en-US"/>
          </a:p>
        </p:txBody>
      </p:sp>
    </p:spTree>
    <p:extLst>
      <p:ext uri="{BB962C8B-B14F-4D97-AF65-F5344CB8AC3E}">
        <p14:creationId xmlns:p14="http://schemas.microsoft.com/office/powerpoint/2010/main" val="218016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routine health services was affected by initial limiting number of people</a:t>
            </a:r>
            <a:r>
              <a:rPr lang="en-US" baseline="0" dirty="0" smtClean="0"/>
              <a:t> visiting facilities due to distancing, transformation of some facilities to isolation centers, fear of contracting </a:t>
            </a:r>
            <a:r>
              <a:rPr lang="en-US" baseline="0" dirty="0" err="1" smtClean="0"/>
              <a:t>covid</a:t>
            </a:r>
            <a:r>
              <a:rPr lang="en-US" baseline="0" dirty="0" smtClean="0"/>
              <a:t>, high transport costs and relocation out of the city during lockdown. </a:t>
            </a:r>
          </a:p>
          <a:p>
            <a:endParaRPr lang="en-US" dirty="0" smtClean="0"/>
          </a:p>
          <a:p>
            <a:r>
              <a:rPr lang="en-US" dirty="0" err="1" smtClean="0"/>
              <a:t>Govt</a:t>
            </a:r>
            <a:r>
              <a:rPr lang="en-US" dirty="0" smtClean="0"/>
              <a:t> respons</a:t>
            </a:r>
            <a:r>
              <a:rPr lang="en-US" baseline="0" dirty="0" smtClean="0"/>
              <a:t>e in the early phase – ‘forced quarantine and isolation, ambulances with men in white to take people to quarantine, quick supervised funerals’ resulted in fear, stigma and discrimination that continues even today. Lessons learned in HIV were largely ignored</a:t>
            </a:r>
          </a:p>
          <a:p>
            <a:r>
              <a:rPr lang="en-US" baseline="0" dirty="0" smtClean="0"/>
              <a:t>Mental health challenges emerged among health workers, other employees especially on testing positive, families etc. LVCT was able to fill that gap using </a:t>
            </a:r>
            <a:r>
              <a:rPr lang="en-US" baseline="0" dirty="0" err="1" smtClean="0"/>
              <a:t>telecounseling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8</a:t>
            </a:fld>
            <a:endParaRPr lang="en-US"/>
          </a:p>
        </p:txBody>
      </p:sp>
    </p:spTree>
    <p:extLst>
      <p:ext uri="{BB962C8B-B14F-4D97-AF65-F5344CB8AC3E}">
        <p14:creationId xmlns:p14="http://schemas.microsoft.com/office/powerpoint/2010/main" val="219502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Communities have the</a:t>
            </a:r>
            <a:r>
              <a:rPr lang="en-US" baseline="0" dirty="0" smtClean="0"/>
              <a:t> response to most problems</a:t>
            </a:r>
            <a:endParaRPr lang="en-US" dirty="0" smtClean="0"/>
          </a:p>
          <a:p>
            <a:r>
              <a:rPr lang="en-US" dirty="0" smtClean="0"/>
              <a:t>The community identified strategies to respond</a:t>
            </a:r>
            <a:r>
              <a:rPr lang="en-US" baseline="0" dirty="0" smtClean="0"/>
              <a:t> e.g. ensuring availability of water in plots, identification and protection of the vulnerable, community education campaigns, community security to mitigate violence </a:t>
            </a:r>
          </a:p>
          <a:p>
            <a:r>
              <a:rPr lang="en-US" baseline="0" dirty="0" smtClean="0"/>
              <a:t>Communities enhance accountability by the </a:t>
            </a:r>
            <a:r>
              <a:rPr lang="en-US" baseline="0" dirty="0" err="1" smtClean="0"/>
              <a:t>govt</a:t>
            </a:r>
            <a:r>
              <a:rPr lang="en-US" baseline="0" dirty="0" smtClean="0"/>
              <a:t>, NGOs and other stakeholders</a:t>
            </a:r>
            <a:endParaRPr lang="en-US" dirty="0"/>
          </a:p>
        </p:txBody>
      </p:sp>
      <p:sp>
        <p:nvSpPr>
          <p:cNvPr id="4" name="Slide Number Placeholder 3"/>
          <p:cNvSpPr>
            <a:spLocks noGrp="1"/>
          </p:cNvSpPr>
          <p:nvPr>
            <p:ph type="sldNum" sz="quarter" idx="10"/>
          </p:nvPr>
        </p:nvSpPr>
        <p:spPr/>
        <p:txBody>
          <a:bodyPr/>
          <a:lstStyle/>
          <a:p>
            <a:fld id="{A14AB02A-1208-4586-876D-DEEEE6BC7F7C}" type="slidenum">
              <a:rPr lang="en-US" smtClean="0"/>
              <a:t>9</a:t>
            </a:fld>
            <a:endParaRPr lang="en-US"/>
          </a:p>
        </p:txBody>
      </p:sp>
    </p:spTree>
    <p:extLst>
      <p:ext uri="{BB962C8B-B14F-4D97-AF65-F5344CB8AC3E}">
        <p14:creationId xmlns:p14="http://schemas.microsoft.com/office/powerpoint/2010/main" val="419265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697484-FC92-43C9-AF15-F975385D251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361317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97484-FC92-43C9-AF15-F975385D251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43795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97484-FC92-43C9-AF15-F975385D251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362103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192000" cy="60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2.png" descr="LVCT Final logo Pantone-01.png"/>
          <p:cNvPicPr/>
          <p:nvPr userDrawn="1"/>
        </p:nvPicPr>
        <p:blipFill>
          <a:blip r:embed="rId3"/>
          <a:stretch>
            <a:fillRect/>
          </a:stretch>
        </p:blipFill>
        <p:spPr>
          <a:xfrm>
            <a:off x="9227948" y="4495800"/>
            <a:ext cx="2979170" cy="1752600"/>
          </a:xfrm>
          <a:prstGeom prst="rect">
            <a:avLst/>
          </a:prstGeom>
          <a:ln w="12700">
            <a:miter lim="400000"/>
          </a:ln>
        </p:spPr>
      </p:pic>
      <p:sp>
        <p:nvSpPr>
          <p:cNvPr id="3" name="Text Placeholder 2"/>
          <p:cNvSpPr>
            <a:spLocks noGrp="1"/>
          </p:cNvSpPr>
          <p:nvPr>
            <p:ph type="body" sz="quarter" idx="10" hasCustomPrompt="1"/>
          </p:nvPr>
        </p:nvSpPr>
        <p:spPr>
          <a:xfrm>
            <a:off x="2353736" y="2438400"/>
            <a:ext cx="7256953" cy="1066800"/>
          </a:xfrm>
          <a:prstGeom prst="rect">
            <a:avLst/>
          </a:prstGeom>
        </p:spPr>
        <p:txBody>
          <a:bodyPr/>
          <a:lstStyle>
            <a:lvl1pPr marL="0" indent="0" algn="ctr">
              <a:buNone/>
              <a:defRPr baseline="0"/>
            </a:lvl1pPr>
          </a:lstStyle>
          <a:p>
            <a:pPr lvl="0"/>
            <a:r>
              <a:rPr lang="en-US"/>
              <a:t>Thank you!</a:t>
            </a:r>
          </a:p>
        </p:txBody>
      </p:sp>
    </p:spTree>
    <p:extLst>
      <p:ext uri="{BB962C8B-B14F-4D97-AF65-F5344CB8AC3E}">
        <p14:creationId xmlns:p14="http://schemas.microsoft.com/office/powerpoint/2010/main" val="1993009674"/>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97484-FC92-43C9-AF15-F975385D251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256058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697484-FC92-43C9-AF15-F975385D251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4630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697484-FC92-43C9-AF15-F975385D251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125371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97484-FC92-43C9-AF15-F975385D2511}"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5038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97484-FC92-43C9-AF15-F975385D2511}"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22006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97484-FC92-43C9-AF15-F975385D2511}"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90561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697484-FC92-43C9-AF15-F975385D251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33769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697484-FC92-43C9-AF15-F975385D251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F49CE-4BC8-4DB1-86C9-D1258881D2F8}" type="slidenum">
              <a:rPr lang="en-US" smtClean="0"/>
              <a:t>‹#›</a:t>
            </a:fld>
            <a:endParaRPr lang="en-US"/>
          </a:p>
        </p:txBody>
      </p:sp>
    </p:spTree>
    <p:extLst>
      <p:ext uri="{BB962C8B-B14F-4D97-AF65-F5344CB8AC3E}">
        <p14:creationId xmlns:p14="http://schemas.microsoft.com/office/powerpoint/2010/main" val="403415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97484-FC92-43C9-AF15-F975385D2511}"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F49CE-4BC8-4DB1-86C9-D1258881D2F8}" type="slidenum">
              <a:rPr lang="en-US" smtClean="0"/>
              <a:t>‹#›</a:t>
            </a:fld>
            <a:endParaRPr lang="en-US"/>
          </a:p>
        </p:txBody>
      </p:sp>
    </p:spTree>
    <p:extLst>
      <p:ext uri="{BB962C8B-B14F-4D97-AF65-F5344CB8AC3E}">
        <p14:creationId xmlns:p14="http://schemas.microsoft.com/office/powerpoint/2010/main" val="182249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mailto:enquiries@lvcthealth.org" TargetMode="External"/><Relationship Id="rId2" Type="http://schemas.openxmlformats.org/officeDocument/2006/relationships/hyperlink" Target="mailto:lilian.otiso@lvcthealth.org" TargetMode="Externa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835" y="1400939"/>
            <a:ext cx="9475888" cy="4062651"/>
          </a:xfrm>
          <a:prstGeom prst="rect">
            <a:avLst/>
          </a:prstGeom>
          <a:noFill/>
        </p:spPr>
        <p:txBody>
          <a:bodyPr wrap="square" rtlCol="0">
            <a:spAutoFit/>
          </a:bodyPr>
          <a:lstStyle/>
          <a:p>
            <a:pPr algn="ctr"/>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b="1" dirty="0" smtClean="0">
                <a:latin typeface="Arial Rounded MT Bold" panose="020F0704030504030204" pitchFamily="34" charset="0"/>
              </a:rPr>
              <a:t>How Kenya’s Health System Adapted to COVID 19</a:t>
            </a:r>
            <a:endParaRPr lang="en-US" sz="3200" b="1" dirty="0" smtClean="0">
              <a:latin typeface="Arial Rounded MT Bold" panose="020F0704030504030204" pitchFamily="34" charset="0"/>
              <a:cs typeface="Arial" panose="020B0604020202020204" pitchFamily="34" charset="0"/>
            </a:endParaRPr>
          </a:p>
          <a:p>
            <a:pPr algn="ctr"/>
            <a:endParaRPr lang="en-US" sz="2800" dirty="0" smtClean="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r>
              <a:rPr lang="en-US" sz="2400" dirty="0" smtClean="0">
                <a:cs typeface="Arial" panose="020B0604020202020204" pitchFamily="34" charset="0"/>
              </a:rPr>
              <a:t>Dr. Lilian Otiso </a:t>
            </a:r>
          </a:p>
          <a:p>
            <a:pPr algn="ctr"/>
            <a:r>
              <a:rPr lang="en-US" sz="2400" dirty="0" smtClean="0">
                <a:cs typeface="Arial" panose="020B0604020202020204" pitchFamily="34" charset="0"/>
              </a:rPr>
              <a:t>Executive Director, LVCT Health </a:t>
            </a:r>
          </a:p>
          <a:p>
            <a:pPr algn="ctr"/>
            <a:r>
              <a:rPr lang="en-US" sz="2000" b="1" dirty="0"/>
              <a:t>International Conference on COVID-19, </a:t>
            </a:r>
            <a:r>
              <a:rPr lang="en-US" sz="2000" b="1" dirty="0" smtClean="0"/>
              <a:t>2022</a:t>
            </a:r>
          </a:p>
          <a:p>
            <a:pPr algn="ctr"/>
            <a:r>
              <a:rPr lang="en-US" sz="2000" b="1" dirty="0"/>
              <a:t>20.1.2022 </a:t>
            </a:r>
            <a:endParaRPr lang="en-US" sz="2000" b="1" dirty="0"/>
          </a:p>
        </p:txBody>
      </p:sp>
      <p:pic>
        <p:nvPicPr>
          <p:cNvPr id="2" name="Picture 1"/>
          <p:cNvPicPr>
            <a:picLocks noChangeAspect="1"/>
          </p:cNvPicPr>
          <p:nvPr/>
        </p:nvPicPr>
        <p:blipFill>
          <a:blip r:embed="rId3"/>
          <a:stretch>
            <a:fillRect/>
          </a:stretch>
        </p:blipFill>
        <p:spPr>
          <a:xfrm>
            <a:off x="348186" y="4493348"/>
            <a:ext cx="2008296" cy="1940484"/>
          </a:xfrm>
          <a:prstGeom prst="rect">
            <a:avLst/>
          </a:prstGeom>
        </p:spPr>
      </p:pic>
    </p:spTree>
    <p:extLst>
      <p:ext uri="{BB962C8B-B14F-4D97-AF65-F5344CB8AC3E}">
        <p14:creationId xmlns:p14="http://schemas.microsoft.com/office/powerpoint/2010/main" val="2795240752"/>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82" y="196478"/>
            <a:ext cx="9306697" cy="1325563"/>
          </a:xfrm>
        </p:spPr>
        <p:txBody>
          <a:bodyPr/>
          <a:lstStyle/>
          <a:p>
            <a:r>
              <a:rPr lang="en-US" b="1" dirty="0" smtClean="0"/>
              <a:t>COVID-19 Vaccination</a:t>
            </a:r>
            <a:endParaRPr lang="en-US" b="1" dirty="0"/>
          </a:p>
        </p:txBody>
      </p:sp>
      <p:pic>
        <p:nvPicPr>
          <p:cNvPr id="6" name="Content Placeholder 5"/>
          <p:cNvPicPr>
            <a:picLocks noGrp="1" noChangeAspect="1"/>
          </p:cNvPicPr>
          <p:nvPr>
            <p:ph sz="half" idx="1"/>
          </p:nvPr>
        </p:nvPicPr>
        <p:blipFill>
          <a:blip r:embed="rId3"/>
          <a:stretch>
            <a:fillRect/>
          </a:stretch>
        </p:blipFill>
        <p:spPr>
          <a:xfrm>
            <a:off x="1250911" y="1825625"/>
            <a:ext cx="4356178" cy="4351338"/>
          </a:xfrm>
          <a:prstGeom prst="rect">
            <a:avLst/>
          </a:prstGeom>
        </p:spPr>
      </p:pic>
      <p:pic>
        <p:nvPicPr>
          <p:cNvPr id="5" name="Content Placeholder 4"/>
          <p:cNvPicPr>
            <a:picLocks noGrp="1" noChangeAspect="1"/>
          </p:cNvPicPr>
          <p:nvPr>
            <p:ph sz="half" idx="2"/>
          </p:nvPr>
        </p:nvPicPr>
        <p:blipFill>
          <a:blip r:embed="rId4"/>
          <a:stretch>
            <a:fillRect/>
          </a:stretch>
        </p:blipFill>
        <p:spPr>
          <a:xfrm>
            <a:off x="6587331" y="1825625"/>
            <a:ext cx="4351338" cy="4351338"/>
          </a:xfrm>
          <a:prstGeom prst="rect">
            <a:avLst/>
          </a:prstGeom>
        </p:spPr>
      </p:pic>
      <p:pic>
        <p:nvPicPr>
          <p:cNvPr id="7" name="Picture 6"/>
          <p:cNvPicPr>
            <a:picLocks noChangeAspect="1"/>
          </p:cNvPicPr>
          <p:nvPr/>
        </p:nvPicPr>
        <p:blipFill>
          <a:blip r:embed="rId5"/>
          <a:stretch>
            <a:fillRect/>
          </a:stretch>
        </p:blipFill>
        <p:spPr>
          <a:xfrm>
            <a:off x="10923200" y="-4204"/>
            <a:ext cx="1268800" cy="1222662"/>
          </a:xfrm>
          <a:prstGeom prst="rect">
            <a:avLst/>
          </a:prstGeom>
        </p:spPr>
      </p:pic>
      <p:pic>
        <p:nvPicPr>
          <p:cNvPr id="8" name="Picture 7"/>
          <p:cNvPicPr>
            <a:picLocks noChangeAspect="1"/>
          </p:cNvPicPr>
          <p:nvPr/>
        </p:nvPicPr>
        <p:blipFill>
          <a:blip r:embed="rId6"/>
          <a:stretch>
            <a:fillRect/>
          </a:stretch>
        </p:blipFill>
        <p:spPr>
          <a:xfrm>
            <a:off x="97472" y="113308"/>
            <a:ext cx="1481456" cy="987638"/>
          </a:xfrm>
          <a:prstGeom prst="rect">
            <a:avLst/>
          </a:prstGeom>
        </p:spPr>
      </p:pic>
    </p:spTree>
    <p:extLst>
      <p:ext uri="{BB962C8B-B14F-4D97-AF65-F5344CB8AC3E}">
        <p14:creationId xmlns:p14="http://schemas.microsoft.com/office/powerpoint/2010/main" val="410774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098" y="0"/>
            <a:ext cx="9442622" cy="1325563"/>
          </a:xfrm>
        </p:spPr>
        <p:txBody>
          <a:bodyPr/>
          <a:lstStyle/>
          <a:p>
            <a:r>
              <a:rPr lang="en-US" b="1" dirty="0" smtClean="0"/>
              <a:t>Key </a:t>
            </a:r>
            <a:r>
              <a:rPr lang="en-US" b="1" dirty="0" smtClean="0"/>
              <a:t>messages</a:t>
            </a:r>
            <a:endParaRPr lang="en-US" b="1" dirty="0"/>
          </a:p>
        </p:txBody>
      </p:sp>
      <p:pic>
        <p:nvPicPr>
          <p:cNvPr id="5122" name="Picture 2" descr="Image"/>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891895" y="1309688"/>
            <a:ext cx="3075709" cy="43475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838200" y="1558925"/>
            <a:ext cx="6534150" cy="4351338"/>
          </a:xfrm>
        </p:spPr>
        <p:txBody>
          <a:bodyPr>
            <a:normAutofit/>
          </a:bodyPr>
          <a:lstStyle/>
          <a:p>
            <a:pPr marL="0" indent="0">
              <a:buNone/>
            </a:pPr>
            <a:r>
              <a:rPr lang="en-US" dirty="0" smtClean="0"/>
              <a:t>Successful efficient health systems </a:t>
            </a:r>
            <a:r>
              <a:rPr lang="en-US" dirty="0" smtClean="0"/>
              <a:t>responses to pandemics </a:t>
            </a:r>
            <a:r>
              <a:rPr lang="en-US" dirty="0" smtClean="0"/>
              <a:t>requires:</a:t>
            </a:r>
          </a:p>
          <a:p>
            <a:r>
              <a:rPr lang="en-US" sz="2400" dirty="0" smtClean="0"/>
              <a:t>Public health response with </a:t>
            </a:r>
            <a:r>
              <a:rPr lang="en-US" sz="2400" i="1" dirty="0" err="1" smtClean="0"/>
              <a:t>govt</a:t>
            </a:r>
            <a:r>
              <a:rPr lang="en-US" sz="2400" i="1" dirty="0" smtClean="0"/>
              <a:t> coordination</a:t>
            </a:r>
            <a:r>
              <a:rPr lang="en-US" sz="2400" dirty="0" smtClean="0"/>
              <a:t> &amp; </a:t>
            </a:r>
            <a:r>
              <a:rPr lang="en-US" sz="2400" i="1" dirty="0" smtClean="0"/>
              <a:t>multi-sectoral engagement </a:t>
            </a:r>
          </a:p>
          <a:p>
            <a:r>
              <a:rPr lang="en-US" sz="2400" i="1" dirty="0" smtClean="0"/>
              <a:t>Community engagement </a:t>
            </a:r>
            <a:r>
              <a:rPr lang="en-US" sz="2400" dirty="0" smtClean="0"/>
              <a:t>is critical to address trust, misinformation, to reach the vulnerable &amp; encourage </a:t>
            </a:r>
            <a:r>
              <a:rPr lang="en-US" sz="2400" i="1" dirty="0" smtClean="0"/>
              <a:t>accountability</a:t>
            </a:r>
          </a:p>
          <a:p>
            <a:r>
              <a:rPr lang="en-US" sz="2400" i="1" dirty="0" smtClean="0"/>
              <a:t>Innovation</a:t>
            </a:r>
            <a:r>
              <a:rPr lang="en-US" sz="2400" dirty="0" smtClean="0"/>
              <a:t> – the health system must encourage and nurture innovation to be adaptive</a:t>
            </a:r>
            <a:r>
              <a:rPr lang="en-US" sz="2400" dirty="0"/>
              <a:t> </a:t>
            </a:r>
            <a:r>
              <a:rPr lang="en-US" sz="2400" dirty="0" smtClean="0"/>
              <a:t>and resilient </a:t>
            </a:r>
          </a:p>
          <a:p>
            <a:endParaRPr lang="en-US" dirty="0"/>
          </a:p>
        </p:txBody>
      </p:sp>
      <p:pic>
        <p:nvPicPr>
          <p:cNvPr id="5" name="Picture 4"/>
          <p:cNvPicPr>
            <a:picLocks noChangeAspect="1"/>
          </p:cNvPicPr>
          <p:nvPr/>
        </p:nvPicPr>
        <p:blipFill>
          <a:blip r:embed="rId4"/>
          <a:stretch>
            <a:fillRect/>
          </a:stretch>
        </p:blipFill>
        <p:spPr>
          <a:xfrm>
            <a:off x="10923200" y="-4204"/>
            <a:ext cx="1268800" cy="1222662"/>
          </a:xfrm>
          <a:prstGeom prst="rect">
            <a:avLst/>
          </a:prstGeom>
        </p:spPr>
      </p:pic>
      <p:pic>
        <p:nvPicPr>
          <p:cNvPr id="6" name="Picture 5"/>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358123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7"/>
          <p:cNvSpPr txBox="1">
            <a:spLocks noChangeArrowheads="1"/>
          </p:cNvSpPr>
          <p:nvPr/>
        </p:nvSpPr>
        <p:spPr bwMode="auto">
          <a:xfrm>
            <a:off x="6200418" y="1962150"/>
            <a:ext cx="411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CONTACT US:</a:t>
            </a:r>
          </a:p>
          <a:p>
            <a:pPr algn="ctr" eaLnBrk="1" hangingPunct="1"/>
            <a:endPar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endParaRPr>
          </a:p>
          <a:p>
            <a:pPr algn="ctr" eaLnBrk="1" hangingPunct="1"/>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Email: </a:t>
            </a:r>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hlinkClick r:id="rId2"/>
              </a:rPr>
              <a:t>lilian.otiso@lvcthealth.org</a:t>
            </a:r>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hlinkClick r:id="rId3"/>
              </a:rPr>
              <a:t>enquiries@lvcthealth.org</a:t>
            </a:r>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p>
          <a:p>
            <a:pPr algn="ctr" eaLnBrk="1" hangingPunct="1"/>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 Facebook: LVCT Kenya</a:t>
            </a:r>
          </a:p>
          <a:p>
            <a:pPr algn="ctr" eaLnBrk="1" hangingPunct="1"/>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Twitter: 	@</a:t>
            </a:r>
            <a:r>
              <a:rPr lang="en-US" altLang="en-US" sz="2000" b="1" dirty="0" err="1">
                <a:solidFill>
                  <a:srgbClr val="0070C0"/>
                </a:solidFill>
                <a:latin typeface="Cambria" panose="02040503050406030204" pitchFamily="18" charset="0"/>
                <a:ea typeface="Cambria" panose="02040503050406030204" pitchFamily="18" charset="0"/>
                <a:cs typeface="Arial" panose="020B0604020202020204" pitchFamily="34" charset="0"/>
              </a:rPr>
              <a:t>lvctKe</a:t>
            </a:r>
            <a:endPar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endParaRPr>
          </a:p>
          <a:p>
            <a:pPr algn="ctr" eaLnBrk="1" hangingPunct="1"/>
            <a:r>
              <a:rPr lang="en-US" altLang="en-US" sz="2000" b="1" dirty="0" err="1">
                <a:solidFill>
                  <a:srgbClr val="0070C0"/>
                </a:solidFill>
                <a:latin typeface="Cambria" panose="02040503050406030204" pitchFamily="18" charset="0"/>
                <a:ea typeface="Cambria" panose="02040503050406030204" pitchFamily="18" charset="0"/>
                <a:cs typeface="Arial" panose="020B0604020202020204" pitchFamily="34" charset="0"/>
              </a:rPr>
              <a:t>Linkedln</a:t>
            </a:r>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 LVCT Health</a:t>
            </a:r>
          </a:p>
          <a:p>
            <a:pPr algn="ctr" eaLnBrk="1" hangingPunct="1"/>
            <a:r>
              <a:rPr lang="en-US" altLang="en-US" sz="2000" b="1" dirty="0">
                <a:solidFill>
                  <a:srgbClr val="0070C0"/>
                </a:solidFill>
                <a:latin typeface="Cambria" panose="02040503050406030204" pitchFamily="18" charset="0"/>
                <a:ea typeface="Cambria" panose="02040503050406030204" pitchFamily="18" charset="0"/>
                <a:cs typeface="Arial" panose="020B0604020202020204" pitchFamily="34" charset="0"/>
              </a:rPr>
              <a:t> Website:  www.lvcthealth.org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306" y="1482724"/>
            <a:ext cx="3714993" cy="4701159"/>
          </a:xfrm>
          <a:prstGeom prst="rect">
            <a:avLst/>
          </a:prstGeom>
        </p:spPr>
      </p:pic>
      <p:pic>
        <p:nvPicPr>
          <p:cNvPr id="5" name="Picture 4"/>
          <p:cNvPicPr>
            <a:picLocks noChangeAspect="1"/>
          </p:cNvPicPr>
          <p:nvPr/>
        </p:nvPicPr>
        <p:blipFill>
          <a:blip r:embed="rId5"/>
          <a:stretch>
            <a:fillRect/>
          </a:stretch>
        </p:blipFill>
        <p:spPr>
          <a:xfrm>
            <a:off x="6845470" y="4824472"/>
            <a:ext cx="1520054" cy="1464780"/>
          </a:xfrm>
          <a:prstGeom prst="rect">
            <a:avLst/>
          </a:prstGeom>
        </p:spPr>
      </p:pic>
    </p:spTree>
    <p:extLst>
      <p:ext uri="{BB962C8B-B14F-4D97-AF65-F5344CB8AC3E}">
        <p14:creationId xmlns:p14="http://schemas.microsoft.com/office/powerpoint/2010/main" val="407298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9735" y="242072"/>
            <a:ext cx="8134350" cy="758825"/>
          </a:xfrm>
        </p:spPr>
        <p:txBody>
          <a:bodyPr>
            <a:normAutofit/>
          </a:bodyPr>
          <a:lstStyle/>
          <a:p>
            <a:r>
              <a:rPr lang="en-US" sz="4800" b="1" dirty="0" smtClean="0"/>
              <a:t>Kenya overview</a:t>
            </a:r>
            <a:endParaRPr lang="en-US" sz="4800" b="1" dirty="0"/>
          </a:p>
        </p:txBody>
      </p:sp>
      <p:pic>
        <p:nvPicPr>
          <p:cNvPr id="10244" name="Picture 4" descr="Tea Picking in Githongo,Meru, Kenya - Ciolaingo Coffee Company - YouTub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4632"/>
          <a:stretch/>
        </p:blipFill>
        <p:spPr bwMode="auto">
          <a:xfrm>
            <a:off x="7077183" y="204356"/>
            <a:ext cx="3438697" cy="202820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ndustry players laud CNN Traveller coverage of Kenyan Coast beaches - The  Standard"/>
          <p:cNvPicPr>
            <a:picLocks noChangeAspect="1" noChangeArrowheads="1"/>
          </p:cNvPicPr>
          <p:nvPr/>
        </p:nvPicPr>
        <p:blipFill rotWithShape="1">
          <a:blip r:embed="rId4">
            <a:extLst>
              <a:ext uri="{28A0092B-C50C-407E-A947-70E740481C1C}">
                <a14:useLocalDpi xmlns:a14="http://schemas.microsoft.com/office/drawing/2010/main" val="0"/>
              </a:ext>
            </a:extLst>
          </a:blip>
          <a:srcRect t="6442" b="6162"/>
          <a:stretch/>
        </p:blipFill>
        <p:spPr bwMode="auto">
          <a:xfrm>
            <a:off x="7077184" y="2434856"/>
            <a:ext cx="3438697" cy="2083981"/>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Grp="1" noChangeAspect="1"/>
          </p:cNvPicPr>
          <p:nvPr>
            <p:ph idx="1"/>
          </p:nvPr>
        </p:nvPicPr>
        <p:blipFill>
          <a:blip r:embed="rId5"/>
          <a:stretch>
            <a:fillRect/>
          </a:stretch>
        </p:blipFill>
        <p:spPr>
          <a:xfrm>
            <a:off x="7077185" y="4650227"/>
            <a:ext cx="3454474" cy="2072685"/>
          </a:xfrm>
          <a:prstGeom prst="rect">
            <a:avLst/>
          </a:prstGeom>
        </p:spPr>
      </p:pic>
      <p:pic>
        <p:nvPicPr>
          <p:cNvPr id="2" name="Picture 1"/>
          <p:cNvPicPr>
            <a:picLocks noChangeAspect="1"/>
          </p:cNvPicPr>
          <p:nvPr/>
        </p:nvPicPr>
        <p:blipFill>
          <a:blip r:embed="rId6"/>
          <a:stretch>
            <a:fillRect/>
          </a:stretch>
        </p:blipFill>
        <p:spPr>
          <a:xfrm>
            <a:off x="1198604" y="1667957"/>
            <a:ext cx="4161927" cy="4576824"/>
          </a:xfrm>
          <a:prstGeom prst="rect">
            <a:avLst/>
          </a:prstGeom>
        </p:spPr>
      </p:pic>
      <p:pic>
        <p:nvPicPr>
          <p:cNvPr id="3" name="Picture 2"/>
          <p:cNvPicPr>
            <a:picLocks noChangeAspect="1"/>
          </p:cNvPicPr>
          <p:nvPr/>
        </p:nvPicPr>
        <p:blipFill>
          <a:blip r:embed="rId7"/>
          <a:stretch>
            <a:fillRect/>
          </a:stretch>
        </p:blipFill>
        <p:spPr>
          <a:xfrm>
            <a:off x="10923200" y="-4204"/>
            <a:ext cx="1268800" cy="1222662"/>
          </a:xfrm>
          <a:prstGeom prst="rect">
            <a:avLst/>
          </a:prstGeom>
        </p:spPr>
      </p:pic>
      <p:pic>
        <p:nvPicPr>
          <p:cNvPr id="10" name="Picture 9"/>
          <p:cNvPicPr>
            <a:picLocks noChangeAspect="1"/>
          </p:cNvPicPr>
          <p:nvPr/>
        </p:nvPicPr>
        <p:blipFill>
          <a:blip r:embed="rId8"/>
          <a:stretch>
            <a:fillRect/>
          </a:stretch>
        </p:blipFill>
        <p:spPr>
          <a:xfrm>
            <a:off x="17985" y="12356"/>
            <a:ext cx="1479354" cy="988541"/>
          </a:xfrm>
          <a:prstGeom prst="rect">
            <a:avLst/>
          </a:prstGeom>
        </p:spPr>
      </p:pic>
    </p:spTree>
    <p:extLst>
      <p:ext uri="{BB962C8B-B14F-4D97-AF65-F5344CB8AC3E}">
        <p14:creationId xmlns:p14="http://schemas.microsoft.com/office/powerpoint/2010/main" val="19485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1000"/>
                                        <p:tgtEl>
                                          <p:spTgt spid="10246"/>
                                        </p:tgtEl>
                                      </p:cBhvr>
                                    </p:animEffect>
                                    <p:anim calcmode="lin" valueType="num">
                                      <p:cBhvr>
                                        <p:cTn id="15" dur="1000" fill="hold"/>
                                        <p:tgtEl>
                                          <p:spTgt spid="10246"/>
                                        </p:tgtEl>
                                        <p:attrNameLst>
                                          <p:attrName>ppt_x</p:attrName>
                                        </p:attrNameLst>
                                      </p:cBhvr>
                                      <p:tavLst>
                                        <p:tav tm="0">
                                          <p:val>
                                            <p:strVal val="#ppt_x"/>
                                          </p:val>
                                        </p:tav>
                                        <p:tav tm="100000">
                                          <p:val>
                                            <p:strVal val="#ppt_x"/>
                                          </p:val>
                                        </p:tav>
                                      </p:tavLst>
                                    </p:anim>
                                    <p:anim calcmode="lin" valueType="num">
                                      <p:cBhvr>
                                        <p:cTn id="16"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64" y="154379"/>
            <a:ext cx="10515600" cy="1325563"/>
          </a:xfrm>
        </p:spPr>
        <p:txBody>
          <a:bodyPr/>
          <a:lstStyle/>
          <a:p>
            <a:r>
              <a:rPr lang="en-US" b="1" dirty="0" smtClean="0"/>
              <a:t>Kenya’s health system</a:t>
            </a:r>
            <a:endParaRPr lang="en-US" b="1" dirty="0"/>
          </a:p>
        </p:txBody>
      </p:sp>
      <p:sp>
        <p:nvSpPr>
          <p:cNvPr id="6" name="Text Placeholder 5"/>
          <p:cNvSpPr>
            <a:spLocks noGrp="1"/>
          </p:cNvSpPr>
          <p:nvPr>
            <p:ph type="body" idx="1"/>
          </p:nvPr>
        </p:nvSpPr>
        <p:spPr>
          <a:xfrm>
            <a:off x="862677" y="1103840"/>
            <a:ext cx="5157787" cy="611805"/>
          </a:xfrm>
        </p:spPr>
        <p:txBody>
          <a:bodyPr/>
          <a:lstStyle/>
          <a:p>
            <a:r>
              <a:rPr lang="en-US" dirty="0" smtClean="0"/>
              <a:t>Public vs private </a:t>
            </a:r>
            <a:endParaRPr lang="en-US" dirty="0"/>
          </a:p>
        </p:txBody>
      </p:sp>
      <p:pic>
        <p:nvPicPr>
          <p:cNvPr id="5" name="Content Placeholder 4"/>
          <p:cNvPicPr>
            <a:picLocks noGrp="1" noChangeAspect="1"/>
          </p:cNvPicPr>
          <p:nvPr>
            <p:ph sz="half" idx="2"/>
          </p:nvPr>
        </p:nvPicPr>
        <p:blipFill>
          <a:blip r:embed="rId3"/>
          <a:stretch>
            <a:fillRect/>
          </a:stretch>
        </p:blipFill>
        <p:spPr>
          <a:xfrm>
            <a:off x="864199" y="4342459"/>
            <a:ext cx="3889245" cy="2385042"/>
          </a:xfrm>
          <a:prstGeom prst="rect">
            <a:avLst/>
          </a:prstGeom>
        </p:spPr>
      </p:pic>
      <p:sp>
        <p:nvSpPr>
          <p:cNvPr id="8" name="Text Placeholder 7"/>
          <p:cNvSpPr>
            <a:spLocks noGrp="1"/>
          </p:cNvSpPr>
          <p:nvPr>
            <p:ph type="body" sz="quarter" idx="3"/>
          </p:nvPr>
        </p:nvSpPr>
        <p:spPr>
          <a:xfrm>
            <a:off x="6195089" y="997786"/>
            <a:ext cx="5183188" cy="823912"/>
          </a:xfrm>
        </p:spPr>
        <p:txBody>
          <a:bodyPr/>
          <a:lstStyle/>
          <a:p>
            <a:r>
              <a:rPr lang="en-US" dirty="0" smtClean="0"/>
              <a:t>Devolved health structure </a:t>
            </a:r>
            <a:endParaRPr lang="en-US" dirty="0"/>
          </a:p>
        </p:txBody>
      </p:sp>
      <p:pic>
        <p:nvPicPr>
          <p:cNvPr id="7172" name="Picture 4" descr="No available hospital beds as suspected cholera outbreak hits Nairobi hard  » Capital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22" y="1862239"/>
            <a:ext cx="38862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rganization of health services in Kenya under a devolved system.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089" y="1862239"/>
            <a:ext cx="4489413" cy="44894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10923200" y="-4204"/>
            <a:ext cx="1268800" cy="1222662"/>
          </a:xfrm>
          <a:prstGeom prst="rect">
            <a:avLst/>
          </a:prstGeom>
        </p:spPr>
      </p:pic>
      <p:pic>
        <p:nvPicPr>
          <p:cNvPr id="3" name="Picture 2"/>
          <p:cNvPicPr>
            <a:picLocks noChangeAspect="1"/>
          </p:cNvPicPr>
          <p:nvPr/>
        </p:nvPicPr>
        <p:blipFill>
          <a:blip r:embed="rId7"/>
          <a:stretch>
            <a:fillRect/>
          </a:stretch>
        </p:blipFill>
        <p:spPr>
          <a:xfrm>
            <a:off x="9181069" y="189634"/>
            <a:ext cx="1443779" cy="987638"/>
          </a:xfrm>
          <a:prstGeom prst="rect">
            <a:avLst/>
          </a:prstGeom>
        </p:spPr>
      </p:pic>
    </p:spTree>
    <p:extLst>
      <p:ext uri="{BB962C8B-B14F-4D97-AF65-F5344CB8AC3E}">
        <p14:creationId xmlns:p14="http://schemas.microsoft.com/office/powerpoint/2010/main" val="246575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8424"/>
            <a:ext cx="10515600" cy="1325563"/>
          </a:xfrm>
        </p:spPr>
        <p:txBody>
          <a:bodyPr>
            <a:normAutofit/>
          </a:bodyPr>
          <a:lstStyle/>
          <a:p>
            <a:r>
              <a:rPr lang="en-US" sz="4800" b="1" dirty="0" smtClean="0"/>
              <a:t>COVID in Kenya </a:t>
            </a:r>
            <a:endParaRPr lang="en-US" sz="4800" b="1" dirty="0"/>
          </a:p>
        </p:txBody>
      </p:sp>
      <p:sp>
        <p:nvSpPr>
          <p:cNvPr id="5" name="Rectangle 4"/>
          <p:cNvSpPr/>
          <p:nvPr/>
        </p:nvSpPr>
        <p:spPr>
          <a:xfrm>
            <a:off x="1216985" y="5942567"/>
            <a:ext cx="8315738" cy="369332"/>
          </a:xfrm>
          <a:prstGeom prst="rect">
            <a:avLst/>
          </a:prstGeom>
        </p:spPr>
        <p:txBody>
          <a:bodyPr wrap="none">
            <a:spAutoFit/>
          </a:bodyPr>
          <a:lstStyle/>
          <a:p>
            <a:r>
              <a:rPr lang="en-US" b="1" i="1" dirty="0" smtClean="0">
                <a:solidFill>
                  <a:srgbClr val="000000"/>
                </a:solidFill>
                <a:latin typeface="Arial" panose="020B0604020202020204" pitchFamily="34" charset="0"/>
              </a:rPr>
              <a:t>Trends </a:t>
            </a:r>
            <a:r>
              <a:rPr lang="en-US" b="1" i="1" dirty="0">
                <a:solidFill>
                  <a:srgbClr val="000000"/>
                </a:solidFill>
                <a:latin typeface="Arial" panose="020B0604020202020204" pitchFamily="34" charset="0"/>
              </a:rPr>
              <a:t>of COVID-19 Outbreak </a:t>
            </a:r>
            <a:r>
              <a:rPr lang="en-US" b="1" i="1" dirty="0" smtClean="0">
                <a:solidFill>
                  <a:srgbClr val="000000"/>
                </a:solidFill>
                <a:latin typeface="Arial" panose="020B0604020202020204" pitchFamily="34" charset="0"/>
              </a:rPr>
              <a:t>Kenya as at 17</a:t>
            </a:r>
            <a:r>
              <a:rPr lang="en-US" b="1" i="1" baseline="30000" dirty="0" smtClean="0">
                <a:solidFill>
                  <a:srgbClr val="000000"/>
                </a:solidFill>
                <a:latin typeface="Arial" panose="020B0604020202020204" pitchFamily="34" charset="0"/>
              </a:rPr>
              <a:t>th</a:t>
            </a:r>
            <a:r>
              <a:rPr lang="en-US" b="1" i="1" dirty="0" smtClean="0">
                <a:solidFill>
                  <a:srgbClr val="000000"/>
                </a:solidFill>
                <a:latin typeface="Arial" panose="020B0604020202020204" pitchFamily="34" charset="0"/>
              </a:rPr>
              <a:t> January 2022 (Source MOH)</a:t>
            </a:r>
            <a:endParaRPr lang="en-US" dirty="0"/>
          </a:p>
        </p:txBody>
      </p:sp>
      <p:sp>
        <p:nvSpPr>
          <p:cNvPr id="6" name="TextBox 5"/>
          <p:cNvSpPr txBox="1"/>
          <p:nvPr/>
        </p:nvSpPr>
        <p:spPr>
          <a:xfrm>
            <a:off x="8323868" y="768414"/>
            <a:ext cx="3328554" cy="1569660"/>
          </a:xfrm>
          <a:prstGeom prst="rect">
            <a:avLst/>
          </a:prstGeom>
          <a:noFill/>
        </p:spPr>
        <p:txBody>
          <a:bodyPr wrap="square" rtlCol="0">
            <a:spAutoFit/>
          </a:bodyPr>
          <a:lstStyle/>
          <a:p>
            <a:r>
              <a:rPr lang="en-US" sz="2400" dirty="0" smtClean="0"/>
              <a:t>Cases – 318,000</a:t>
            </a:r>
          </a:p>
          <a:p>
            <a:r>
              <a:rPr lang="en-US" sz="2400" dirty="0" smtClean="0"/>
              <a:t>Deaths – 5,500</a:t>
            </a:r>
          </a:p>
          <a:p>
            <a:r>
              <a:rPr lang="en-US" sz="2400" dirty="0" smtClean="0"/>
              <a:t>Vaccinated – 4.7m (17.5% adult population) </a:t>
            </a:r>
            <a:endParaRPr lang="en-US" sz="2400" dirty="0"/>
          </a:p>
        </p:txBody>
      </p:sp>
      <p:pic>
        <p:nvPicPr>
          <p:cNvPr id="7" name="Picture 6"/>
          <p:cNvPicPr>
            <a:picLocks noChangeAspect="1"/>
          </p:cNvPicPr>
          <p:nvPr/>
        </p:nvPicPr>
        <p:blipFill rotWithShape="1">
          <a:blip r:embed="rId3"/>
          <a:srcRect l="6247" t="20149" r="6761" b="22613"/>
          <a:stretch/>
        </p:blipFill>
        <p:spPr>
          <a:xfrm>
            <a:off x="1445741" y="2228235"/>
            <a:ext cx="9366421" cy="3418803"/>
          </a:xfrm>
          <a:prstGeom prst="rect">
            <a:avLst/>
          </a:prstGeom>
        </p:spPr>
      </p:pic>
      <p:pic>
        <p:nvPicPr>
          <p:cNvPr id="8" name="Picture 7"/>
          <p:cNvPicPr>
            <a:picLocks noChangeAspect="1"/>
          </p:cNvPicPr>
          <p:nvPr/>
        </p:nvPicPr>
        <p:blipFill>
          <a:blip r:embed="rId4"/>
          <a:stretch>
            <a:fillRect/>
          </a:stretch>
        </p:blipFill>
        <p:spPr>
          <a:xfrm>
            <a:off x="10923200" y="-4204"/>
            <a:ext cx="1268800" cy="1222662"/>
          </a:xfrm>
          <a:prstGeom prst="rect">
            <a:avLst/>
          </a:prstGeom>
        </p:spPr>
      </p:pic>
      <p:pic>
        <p:nvPicPr>
          <p:cNvPr id="4" name="Picture 3"/>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2931172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740" y="63880"/>
            <a:ext cx="10515600" cy="1325563"/>
          </a:xfrm>
        </p:spPr>
        <p:txBody>
          <a:bodyPr/>
          <a:lstStyle/>
          <a:p>
            <a:r>
              <a:rPr lang="en-US" b="1" dirty="0" smtClean="0"/>
              <a:t>COVID 19 Response measures by </a:t>
            </a:r>
            <a:r>
              <a:rPr lang="en-US" b="1" dirty="0" err="1" smtClean="0"/>
              <a:t>govt</a:t>
            </a:r>
            <a:endParaRPr lang="en-US" b="1" dirty="0"/>
          </a:p>
        </p:txBody>
      </p:sp>
      <p:sp>
        <p:nvSpPr>
          <p:cNvPr id="5" name="Content Placeholder 4"/>
          <p:cNvSpPr>
            <a:spLocks noGrp="1"/>
          </p:cNvSpPr>
          <p:nvPr>
            <p:ph sz="half" idx="1"/>
          </p:nvPr>
        </p:nvSpPr>
        <p:spPr/>
        <p:txBody>
          <a:bodyPr>
            <a:normAutofit fontScale="92500" lnSpcReduction="10000"/>
          </a:bodyPr>
          <a:lstStyle/>
          <a:p>
            <a:r>
              <a:rPr lang="en-US" sz="3000" dirty="0" smtClean="0"/>
              <a:t>National Curfew: 8.00 pm to 4.00 am</a:t>
            </a:r>
          </a:p>
          <a:p>
            <a:r>
              <a:rPr lang="en-US" sz="3000" dirty="0" smtClean="0"/>
              <a:t>#</a:t>
            </a:r>
            <a:r>
              <a:rPr lang="en-US" sz="3000" dirty="0" err="1" smtClean="0"/>
              <a:t>stayhome</a:t>
            </a:r>
            <a:r>
              <a:rPr lang="en-US" sz="3000" dirty="0" smtClean="0"/>
              <a:t> advise</a:t>
            </a:r>
          </a:p>
          <a:p>
            <a:r>
              <a:rPr lang="en-US" sz="3000" dirty="0" smtClean="0"/>
              <a:t>Restricted movement in and out of 5 counties</a:t>
            </a:r>
          </a:p>
          <a:p>
            <a:r>
              <a:rPr lang="en-US" sz="3000" dirty="0" smtClean="0"/>
              <a:t>Schools closed</a:t>
            </a:r>
          </a:p>
          <a:p>
            <a:r>
              <a:rPr lang="en-US" sz="3000" dirty="0" smtClean="0"/>
              <a:t>Bars &amp; restaurants closed </a:t>
            </a:r>
          </a:p>
          <a:p>
            <a:r>
              <a:rPr lang="en-US" sz="3000" dirty="0" smtClean="0"/>
              <a:t>Public transport – half the passengers</a:t>
            </a:r>
          </a:p>
          <a:p>
            <a:r>
              <a:rPr lang="en-US" sz="3000" dirty="0" smtClean="0"/>
              <a:t>Masks compulsory </a:t>
            </a:r>
          </a:p>
          <a:p>
            <a:endParaRPr lang="en-US" dirty="0" smtClean="0"/>
          </a:p>
          <a:p>
            <a:endParaRPr lang="en-US" dirty="0"/>
          </a:p>
        </p:txBody>
      </p:sp>
      <p:pic>
        <p:nvPicPr>
          <p:cNvPr id="8" name="Picture 2" descr="How prepared is Kenya to roll out COVID-19 vaccines? | African Argument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306142"/>
            <a:ext cx="5181600" cy="3390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0923200" y="-4204"/>
            <a:ext cx="1268800" cy="1222662"/>
          </a:xfrm>
          <a:prstGeom prst="rect">
            <a:avLst/>
          </a:prstGeom>
        </p:spPr>
      </p:pic>
      <p:pic>
        <p:nvPicPr>
          <p:cNvPr id="7" name="Picture 6"/>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15100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518" y="120242"/>
            <a:ext cx="9233234" cy="1325563"/>
          </a:xfrm>
        </p:spPr>
        <p:txBody>
          <a:bodyPr/>
          <a:lstStyle/>
          <a:p>
            <a:r>
              <a:rPr lang="en-US" b="1" dirty="0" smtClean="0"/>
              <a:t>Efficiency in health systems response to COVID-19</a:t>
            </a:r>
            <a:endParaRPr lang="en-US" b="1" dirty="0"/>
          </a:p>
        </p:txBody>
      </p:sp>
      <p:sp>
        <p:nvSpPr>
          <p:cNvPr id="4" name="Content Placeholder 3"/>
          <p:cNvSpPr>
            <a:spLocks noGrp="1"/>
          </p:cNvSpPr>
          <p:nvPr>
            <p:ph sz="half" idx="1"/>
          </p:nvPr>
        </p:nvSpPr>
        <p:spPr/>
        <p:txBody>
          <a:bodyPr/>
          <a:lstStyle/>
          <a:p>
            <a:r>
              <a:rPr lang="en-US" dirty="0" smtClean="0"/>
              <a:t>Multi-sectoral response – public, private, NGO, FBO</a:t>
            </a:r>
          </a:p>
          <a:p>
            <a:r>
              <a:rPr lang="en-US" b="1" dirty="0" smtClean="0"/>
              <a:t>Coordination</a:t>
            </a:r>
            <a:r>
              <a:rPr lang="en-US" dirty="0" smtClean="0"/>
              <a:t> led by government</a:t>
            </a:r>
          </a:p>
          <a:p>
            <a:r>
              <a:rPr lang="en-US" b="1" dirty="0" smtClean="0"/>
              <a:t>Community</a:t>
            </a:r>
            <a:r>
              <a:rPr lang="en-US" dirty="0" smtClean="0"/>
              <a:t> involvement – CHW</a:t>
            </a:r>
          </a:p>
          <a:p>
            <a:r>
              <a:rPr lang="en-US" dirty="0" smtClean="0"/>
              <a:t>Information campaigns</a:t>
            </a:r>
          </a:p>
          <a:p>
            <a:r>
              <a:rPr lang="en-US" dirty="0" err="1" smtClean="0"/>
              <a:t>Centralised</a:t>
            </a:r>
            <a:r>
              <a:rPr lang="en-US" dirty="0" smtClean="0"/>
              <a:t> real time </a:t>
            </a:r>
            <a:r>
              <a:rPr lang="en-US" b="1" dirty="0" smtClean="0"/>
              <a:t>data </a:t>
            </a:r>
          </a:p>
          <a:p>
            <a:r>
              <a:rPr lang="en-US" dirty="0" smtClean="0"/>
              <a:t>Recognition of needs of the </a:t>
            </a:r>
            <a:r>
              <a:rPr lang="en-US" b="1" dirty="0" smtClean="0"/>
              <a:t>vulnerable </a:t>
            </a:r>
            <a:endParaRPr lang="en-US" b="1" dirty="0"/>
          </a:p>
        </p:txBody>
      </p:sp>
      <p:pic>
        <p:nvPicPr>
          <p:cNvPr id="1028" name="Picture 4" descr="Kenya's COVID-19 Update | 7th May 2020 - YouTub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3676" r="4780" b="10158"/>
          <a:stretch/>
        </p:blipFill>
        <p:spPr bwMode="auto">
          <a:xfrm>
            <a:off x="6534150" y="1953419"/>
            <a:ext cx="4743450" cy="26185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28004" y="4572000"/>
            <a:ext cx="3073277" cy="307777"/>
          </a:xfrm>
          <a:prstGeom prst="rect">
            <a:avLst/>
          </a:prstGeom>
        </p:spPr>
        <p:txBody>
          <a:bodyPr wrap="none">
            <a:spAutoFit/>
          </a:bodyPr>
          <a:lstStyle/>
          <a:p>
            <a:r>
              <a:rPr lang="en-US" sz="1400" dirty="0" smtClean="0">
                <a:solidFill>
                  <a:srgbClr val="000000"/>
                </a:solidFill>
                <a:latin typeface="Arial" panose="020B0604020202020204" pitchFamily="34" charset="0"/>
              </a:rPr>
              <a:t>Daily COVID news briefing by MOH</a:t>
            </a:r>
            <a:endParaRPr lang="en-US" sz="1400" dirty="0"/>
          </a:p>
        </p:txBody>
      </p:sp>
      <p:pic>
        <p:nvPicPr>
          <p:cNvPr id="6" name="Picture 5"/>
          <p:cNvPicPr>
            <a:picLocks noChangeAspect="1"/>
          </p:cNvPicPr>
          <p:nvPr/>
        </p:nvPicPr>
        <p:blipFill>
          <a:blip r:embed="rId4"/>
          <a:stretch>
            <a:fillRect/>
          </a:stretch>
        </p:blipFill>
        <p:spPr>
          <a:xfrm>
            <a:off x="10923200" y="-4204"/>
            <a:ext cx="1268800" cy="1222662"/>
          </a:xfrm>
          <a:prstGeom prst="rect">
            <a:avLst/>
          </a:prstGeom>
        </p:spPr>
      </p:pic>
      <p:pic>
        <p:nvPicPr>
          <p:cNvPr id="9" name="Picture 8"/>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23853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83" y="36980"/>
            <a:ext cx="9566189" cy="1325563"/>
          </a:xfrm>
        </p:spPr>
        <p:txBody>
          <a:bodyPr/>
          <a:lstStyle/>
          <a:p>
            <a:r>
              <a:rPr lang="en-US" b="1" dirty="0" smtClean="0"/>
              <a:t>Innovations in health care</a:t>
            </a:r>
            <a:endParaRPr lang="en-US" b="1" dirty="0"/>
          </a:p>
        </p:txBody>
      </p:sp>
      <p:sp>
        <p:nvSpPr>
          <p:cNvPr id="3" name="Content Placeholder 2"/>
          <p:cNvSpPr>
            <a:spLocks noGrp="1"/>
          </p:cNvSpPr>
          <p:nvPr>
            <p:ph sz="half" idx="1"/>
          </p:nvPr>
        </p:nvSpPr>
        <p:spPr>
          <a:xfrm>
            <a:off x="4314825" y="1685926"/>
            <a:ext cx="3562349" cy="4351338"/>
          </a:xfrm>
        </p:spPr>
        <p:txBody>
          <a:bodyPr>
            <a:normAutofit fontScale="85000" lnSpcReduction="20000"/>
          </a:bodyPr>
          <a:lstStyle/>
          <a:p>
            <a:r>
              <a:rPr lang="en-US" dirty="0" smtClean="0"/>
              <a:t>Digital technology: </a:t>
            </a:r>
          </a:p>
          <a:p>
            <a:pPr lvl="1"/>
            <a:r>
              <a:rPr lang="en-US" dirty="0" smtClean="0"/>
              <a:t>E-learning - Training health workers</a:t>
            </a:r>
          </a:p>
          <a:p>
            <a:pPr lvl="1"/>
            <a:r>
              <a:rPr lang="en-US" dirty="0" smtClean="0"/>
              <a:t>Remote working</a:t>
            </a:r>
          </a:p>
          <a:p>
            <a:pPr lvl="1"/>
            <a:r>
              <a:rPr lang="en-US" dirty="0" smtClean="0"/>
              <a:t>Online meetings</a:t>
            </a:r>
          </a:p>
          <a:p>
            <a:pPr lvl="1"/>
            <a:r>
              <a:rPr lang="en-US" dirty="0" smtClean="0"/>
              <a:t>Teleconsultations, tele-counseling </a:t>
            </a:r>
          </a:p>
          <a:p>
            <a:r>
              <a:rPr lang="en-US" dirty="0" smtClean="0"/>
              <a:t>Local manufacture of PPE, ventilators, beds </a:t>
            </a:r>
            <a:r>
              <a:rPr lang="en-US" dirty="0" err="1" smtClean="0"/>
              <a:t>etc</a:t>
            </a:r>
            <a:endParaRPr lang="en-US" dirty="0" smtClean="0"/>
          </a:p>
          <a:p>
            <a:r>
              <a:rPr lang="en-US" dirty="0" smtClean="0"/>
              <a:t>Courier services to deliver drugs</a:t>
            </a:r>
          </a:p>
          <a:p>
            <a:r>
              <a:rPr lang="en-US" dirty="0" smtClean="0"/>
              <a:t>Multi-month prescriptions for chronic diseases</a:t>
            </a:r>
            <a:endParaRPr lang="en-US" dirty="0"/>
          </a:p>
        </p:txBody>
      </p:sp>
      <p:pic>
        <p:nvPicPr>
          <p:cNvPr id="6" name="Content Placeholder 5"/>
          <p:cNvPicPr>
            <a:picLocks noGrp="1" noChangeAspect="1"/>
          </p:cNvPicPr>
          <p:nvPr>
            <p:ph sz="half" idx="2"/>
          </p:nvPr>
        </p:nvPicPr>
        <p:blipFill>
          <a:blip r:embed="rId3"/>
          <a:stretch>
            <a:fillRect/>
          </a:stretch>
        </p:blipFill>
        <p:spPr>
          <a:xfrm>
            <a:off x="7877174" y="2016126"/>
            <a:ext cx="3708279" cy="2451100"/>
          </a:xfrm>
          <a:prstGeom prst="rect">
            <a:avLst/>
          </a:prstGeom>
        </p:spPr>
      </p:pic>
      <p:pic>
        <p:nvPicPr>
          <p:cNvPr id="11270" name="Picture 6" descr="Kenyans Are Innovative in Finding Ways to Fight COVID-19 - IDN-InDepthNews  | Analysis That Matters"/>
          <p:cNvPicPr>
            <a:picLocks noChangeAspect="1" noChangeArrowheads="1"/>
          </p:cNvPicPr>
          <p:nvPr/>
        </p:nvPicPr>
        <p:blipFill rotWithShape="1">
          <a:blip r:embed="rId4">
            <a:extLst>
              <a:ext uri="{28A0092B-C50C-407E-A947-70E740481C1C}">
                <a14:useLocalDpi xmlns:a14="http://schemas.microsoft.com/office/drawing/2010/main" val="0"/>
              </a:ext>
            </a:extLst>
          </a:blip>
          <a:srcRect l="6467" r="39800"/>
          <a:stretch/>
        </p:blipFill>
        <p:spPr bwMode="auto">
          <a:xfrm>
            <a:off x="838199" y="1685926"/>
            <a:ext cx="3146672" cy="3904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0923200" y="-4204"/>
            <a:ext cx="1268800" cy="1222662"/>
          </a:xfrm>
          <a:prstGeom prst="rect">
            <a:avLst/>
          </a:prstGeom>
        </p:spPr>
      </p:pic>
      <p:pic>
        <p:nvPicPr>
          <p:cNvPr id="8" name="Picture 7"/>
          <p:cNvPicPr>
            <a:picLocks noChangeAspect="1"/>
          </p:cNvPicPr>
          <p:nvPr/>
        </p:nvPicPr>
        <p:blipFill>
          <a:blip r:embed="rId6"/>
          <a:stretch>
            <a:fillRect/>
          </a:stretch>
        </p:blipFill>
        <p:spPr>
          <a:xfrm>
            <a:off x="60401" y="51523"/>
            <a:ext cx="1481456" cy="987638"/>
          </a:xfrm>
          <a:prstGeom prst="rect">
            <a:avLst/>
          </a:prstGeom>
        </p:spPr>
      </p:pic>
    </p:spTree>
    <p:extLst>
      <p:ext uri="{BB962C8B-B14F-4D97-AF65-F5344CB8AC3E}">
        <p14:creationId xmlns:p14="http://schemas.microsoft.com/office/powerpoint/2010/main" val="43730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0"/>
            <a:ext cx="10515600" cy="1325563"/>
          </a:xfrm>
        </p:spPr>
        <p:txBody>
          <a:bodyPr/>
          <a:lstStyle/>
          <a:p>
            <a:r>
              <a:rPr lang="en-US" b="1" dirty="0" smtClean="0"/>
              <a:t>Challenges/gaps noted in the response</a:t>
            </a:r>
            <a:endParaRPr lang="en-US" b="1" dirty="0"/>
          </a:p>
        </p:txBody>
      </p:sp>
      <p:pic>
        <p:nvPicPr>
          <p:cNvPr id="6146" name="Picture 2" descr="Connective Cities :: New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2194103"/>
            <a:ext cx="4029075" cy="28263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6172200" y="1690689"/>
            <a:ext cx="5181600" cy="4329112"/>
          </a:xfrm>
        </p:spPr>
        <p:txBody>
          <a:bodyPr>
            <a:normAutofit fontScale="92500" lnSpcReduction="10000"/>
          </a:bodyPr>
          <a:lstStyle/>
          <a:p>
            <a:r>
              <a:rPr lang="en-US" dirty="0" smtClean="0"/>
              <a:t>The poor, vulnerable and marginalized were left worse off</a:t>
            </a:r>
          </a:p>
          <a:p>
            <a:r>
              <a:rPr lang="en-US" dirty="0" smtClean="0"/>
              <a:t>Limited access to other health services</a:t>
            </a:r>
          </a:p>
          <a:p>
            <a:r>
              <a:rPr lang="en-US" dirty="0" smtClean="0"/>
              <a:t>Stigma and discrimination </a:t>
            </a:r>
          </a:p>
          <a:p>
            <a:r>
              <a:rPr lang="en-US" dirty="0" smtClean="0"/>
              <a:t>Misinformation </a:t>
            </a:r>
          </a:p>
          <a:p>
            <a:r>
              <a:rPr lang="en-US" dirty="0" smtClean="0"/>
              <a:t>Mistrust of government</a:t>
            </a:r>
          </a:p>
          <a:p>
            <a:r>
              <a:rPr lang="en-US" dirty="0" smtClean="0"/>
              <a:t>Gender based violence</a:t>
            </a:r>
          </a:p>
          <a:p>
            <a:r>
              <a:rPr lang="en-US" dirty="0" smtClean="0"/>
              <a:t>Increased teenage pregnancies</a:t>
            </a:r>
          </a:p>
          <a:p>
            <a:r>
              <a:rPr lang="en-US" dirty="0" smtClean="0"/>
              <a:t>Mental health challenges  </a:t>
            </a:r>
            <a:endParaRPr lang="en-US" dirty="0"/>
          </a:p>
        </p:txBody>
      </p:sp>
      <p:sp>
        <p:nvSpPr>
          <p:cNvPr id="6" name="Rectangle 5"/>
          <p:cNvSpPr/>
          <p:nvPr/>
        </p:nvSpPr>
        <p:spPr>
          <a:xfrm>
            <a:off x="742950" y="5238749"/>
            <a:ext cx="4911934" cy="1200329"/>
          </a:xfrm>
          <a:prstGeom prst="rect">
            <a:avLst/>
          </a:prstGeom>
        </p:spPr>
        <p:txBody>
          <a:bodyPr wrap="square">
            <a:spAutoFit/>
          </a:bodyPr>
          <a:lstStyle/>
          <a:p>
            <a:r>
              <a:rPr lang="en-US" sz="2400" i="1" dirty="0"/>
              <a:t>“will we buy food or masks with the little we get.” </a:t>
            </a:r>
            <a:r>
              <a:rPr lang="en-US" sz="2400" i="1" dirty="0" smtClean="0"/>
              <a:t>Female Sex Worker </a:t>
            </a:r>
            <a:r>
              <a:rPr lang="en-US" sz="2400" i="1" dirty="0"/>
              <a:t>Nairobi</a:t>
            </a:r>
          </a:p>
        </p:txBody>
      </p:sp>
      <p:pic>
        <p:nvPicPr>
          <p:cNvPr id="7" name="Picture 6"/>
          <p:cNvPicPr>
            <a:picLocks noChangeAspect="1"/>
          </p:cNvPicPr>
          <p:nvPr/>
        </p:nvPicPr>
        <p:blipFill>
          <a:blip r:embed="rId4"/>
          <a:stretch>
            <a:fillRect/>
          </a:stretch>
        </p:blipFill>
        <p:spPr>
          <a:xfrm>
            <a:off x="10923200" y="-4204"/>
            <a:ext cx="1268800" cy="1222662"/>
          </a:xfrm>
          <a:prstGeom prst="rect">
            <a:avLst/>
          </a:prstGeom>
        </p:spPr>
      </p:pic>
      <p:pic>
        <p:nvPicPr>
          <p:cNvPr id="8" name="Picture 7"/>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161479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29010"/>
            <a:ext cx="10515600" cy="1325563"/>
          </a:xfrm>
        </p:spPr>
        <p:txBody>
          <a:bodyPr/>
          <a:lstStyle/>
          <a:p>
            <a:r>
              <a:rPr lang="en-US" b="1" dirty="0" smtClean="0"/>
              <a:t>Challenges/gaps noted in the response</a:t>
            </a:r>
            <a:endParaRPr lang="en-US" b="1" dirty="0"/>
          </a:p>
        </p:txBody>
      </p:sp>
      <p:pic>
        <p:nvPicPr>
          <p:cNvPr id="6146" name="Picture 2" descr="Connective Cities :: New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2194103"/>
            <a:ext cx="4029075" cy="28263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6096000" y="1487575"/>
            <a:ext cx="5181600" cy="4113125"/>
          </a:xfrm>
        </p:spPr>
        <p:txBody>
          <a:bodyPr/>
          <a:lstStyle/>
          <a:p>
            <a:r>
              <a:rPr lang="en-US" dirty="0" smtClean="0"/>
              <a:t>The poor, vulnerable and marginalized were left worse off</a:t>
            </a:r>
          </a:p>
          <a:p>
            <a:r>
              <a:rPr lang="en-US" dirty="0" smtClean="0"/>
              <a:t>Limited access to other health services</a:t>
            </a:r>
          </a:p>
          <a:p>
            <a:r>
              <a:rPr lang="en-US" dirty="0" smtClean="0"/>
              <a:t>Stigma and discrimination </a:t>
            </a:r>
          </a:p>
          <a:p>
            <a:r>
              <a:rPr lang="en-US" dirty="0" smtClean="0"/>
              <a:t>Misinformation </a:t>
            </a:r>
          </a:p>
          <a:p>
            <a:r>
              <a:rPr lang="en-US" dirty="0" smtClean="0"/>
              <a:t>Mistrust of government</a:t>
            </a:r>
          </a:p>
          <a:p>
            <a:r>
              <a:rPr lang="en-US" dirty="0" smtClean="0"/>
              <a:t>Gender based violence  </a:t>
            </a:r>
            <a:endParaRPr lang="en-US" dirty="0"/>
          </a:p>
        </p:txBody>
      </p:sp>
      <p:sp>
        <p:nvSpPr>
          <p:cNvPr id="6" name="Rectangle 5"/>
          <p:cNvSpPr/>
          <p:nvPr/>
        </p:nvSpPr>
        <p:spPr>
          <a:xfrm>
            <a:off x="742950" y="5238749"/>
            <a:ext cx="4911934" cy="1200329"/>
          </a:xfrm>
          <a:prstGeom prst="rect">
            <a:avLst/>
          </a:prstGeom>
        </p:spPr>
        <p:txBody>
          <a:bodyPr wrap="square">
            <a:spAutoFit/>
          </a:bodyPr>
          <a:lstStyle/>
          <a:p>
            <a:r>
              <a:rPr lang="en-US" sz="2400" i="1" dirty="0"/>
              <a:t>“will we buy food or masks with the little we get.” </a:t>
            </a:r>
            <a:r>
              <a:rPr lang="en-US" sz="2400" i="1" dirty="0" smtClean="0"/>
              <a:t>Female Sex Worker </a:t>
            </a:r>
            <a:r>
              <a:rPr lang="en-US" sz="2400" i="1" dirty="0"/>
              <a:t>Nairobi</a:t>
            </a:r>
          </a:p>
        </p:txBody>
      </p:sp>
      <p:sp>
        <p:nvSpPr>
          <p:cNvPr id="7" name="Explosion 2 6"/>
          <p:cNvSpPr/>
          <p:nvPr/>
        </p:nvSpPr>
        <p:spPr>
          <a:xfrm>
            <a:off x="5562600" y="1690688"/>
            <a:ext cx="5791200" cy="457676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Most challenges addressed by community involvement in response</a:t>
            </a:r>
            <a:endParaRPr lang="en-US" sz="2400" dirty="0"/>
          </a:p>
        </p:txBody>
      </p:sp>
      <p:pic>
        <p:nvPicPr>
          <p:cNvPr id="8" name="Picture 7"/>
          <p:cNvPicPr>
            <a:picLocks noChangeAspect="1"/>
          </p:cNvPicPr>
          <p:nvPr/>
        </p:nvPicPr>
        <p:blipFill>
          <a:blip r:embed="rId4"/>
          <a:stretch>
            <a:fillRect/>
          </a:stretch>
        </p:blipFill>
        <p:spPr>
          <a:xfrm>
            <a:off x="10923200" y="-4204"/>
            <a:ext cx="1268800" cy="1222662"/>
          </a:xfrm>
          <a:prstGeom prst="rect">
            <a:avLst/>
          </a:prstGeom>
        </p:spPr>
      </p:pic>
      <p:pic>
        <p:nvPicPr>
          <p:cNvPr id="9" name="Picture 8"/>
          <p:cNvPicPr>
            <a:picLocks noChangeAspect="1"/>
          </p:cNvPicPr>
          <p:nvPr/>
        </p:nvPicPr>
        <p:blipFill>
          <a:blip r:embed="rId5"/>
          <a:stretch>
            <a:fillRect/>
          </a:stretch>
        </p:blipFill>
        <p:spPr>
          <a:xfrm>
            <a:off x="97472" y="113308"/>
            <a:ext cx="1481456" cy="987638"/>
          </a:xfrm>
          <a:prstGeom prst="rect">
            <a:avLst/>
          </a:prstGeom>
        </p:spPr>
      </p:pic>
    </p:spTree>
    <p:extLst>
      <p:ext uri="{BB962C8B-B14F-4D97-AF65-F5344CB8AC3E}">
        <p14:creationId xmlns:p14="http://schemas.microsoft.com/office/powerpoint/2010/main" val="2466567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16001</TotalTime>
  <Words>1015</Words>
  <Application>Microsoft Office PowerPoint</Application>
  <PresentationFormat>Widescreen</PresentationFormat>
  <Paragraphs>123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Arial Rounded MT Bold</vt:lpstr>
      <vt:lpstr>Calibri</vt:lpstr>
      <vt:lpstr>Calibri Light</vt:lpstr>
      <vt:lpstr>Cambria</vt:lpstr>
      <vt:lpstr>Office Theme</vt:lpstr>
      <vt:lpstr>PowerPoint Presentation</vt:lpstr>
      <vt:lpstr>Kenya overview</vt:lpstr>
      <vt:lpstr>Kenya’s health system</vt:lpstr>
      <vt:lpstr>COVID in Kenya </vt:lpstr>
      <vt:lpstr>COVID 19 Response measures by govt</vt:lpstr>
      <vt:lpstr>Efficiency in health systems response to COVID-19</vt:lpstr>
      <vt:lpstr>Innovations in health care</vt:lpstr>
      <vt:lpstr>Challenges/gaps noted in the response</vt:lpstr>
      <vt:lpstr>Challenges/gaps noted in the response</vt:lpstr>
      <vt:lpstr>COVID-19 Vaccination</vt:lpstr>
      <vt:lpstr>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Lilian Otiso</dc:creator>
  <cp:lastModifiedBy>Dr. Lilian Otiso</cp:lastModifiedBy>
  <cp:revision>32</cp:revision>
  <dcterms:created xsi:type="dcterms:W3CDTF">2021-04-19T13:22:39Z</dcterms:created>
  <dcterms:modified xsi:type="dcterms:W3CDTF">2022-01-20T07:50:38Z</dcterms:modified>
</cp:coreProperties>
</file>