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5" r:id="rId4"/>
    <p:sldId id="268" r:id="rId5"/>
    <p:sldId id="269" r:id="rId6"/>
    <p:sldId id="266" r:id="rId7"/>
    <p:sldId id="267" r:id="rId8"/>
    <p:sldId id="259" r:id="rId9"/>
    <p:sldId id="260"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293"/>
    <a:srgbClr val="0053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24" autoAdjust="0"/>
    <p:restoredTop sz="94660"/>
  </p:normalViewPr>
  <p:slideViewPr>
    <p:cSldViewPr snapToGrid="0">
      <p:cViewPr varScale="1">
        <p:scale>
          <a:sx n="57" d="100"/>
          <a:sy n="57" d="100"/>
        </p:scale>
        <p:origin x="176" y="15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ctr" anchorCtr="0"/>
          <a:lstStyle>
            <a:lvl1pPr algn="ctr">
              <a:defRPr sz="3980" b="1" i="0" baseline="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89221B54-DD43-47B9-A53A-D3989A024680}" type="datetimeFigureOut">
              <a:rPr lang="en-US" smtClean="0"/>
              <a:t>1/19/22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2250620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9775"/>
          </a:xfrm>
        </p:spPr>
        <p:txBody>
          <a:bodyPr anchor="t" anchorCtr="0"/>
          <a:lstStyle>
            <a:lvl1pPr>
              <a:defRPr sz="3200" b="1" i="0" baseline="0"/>
            </a:lvl1pPr>
          </a:lstStyle>
          <a:p>
            <a:r>
              <a:rPr lang="en-US" dirty="0"/>
              <a:t>Click to edit Master title style</a:t>
            </a:r>
          </a:p>
        </p:txBody>
      </p:sp>
      <p:sp>
        <p:nvSpPr>
          <p:cNvPr id="3" name="Content Placeholder 2"/>
          <p:cNvSpPr>
            <a:spLocks noGrp="1"/>
          </p:cNvSpPr>
          <p:nvPr>
            <p:ph idx="1"/>
          </p:nvPr>
        </p:nvSpPr>
        <p:spPr>
          <a:xfrm>
            <a:off x="701040" y="1437005"/>
            <a:ext cx="10515600" cy="4351338"/>
          </a:xfrm>
        </p:spPr>
        <p:txBody>
          <a:bodyPr/>
          <a:lstStyle>
            <a:lvl1pPr>
              <a:defRPr sz="2400" baseline="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9221B54-DD43-47B9-A53A-D3989A024680}" type="datetimeFigureOut">
              <a:rPr lang="en-US" smtClean="0"/>
              <a:t>1/19/22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599584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221B54-DD43-47B9-A53A-D3989A024680}" type="datetimeFigureOut">
              <a:rPr lang="en-US" smtClean="0"/>
              <a:t>1/19/22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215219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221B54-DD43-47B9-A53A-D3989A024680}" type="datetimeFigureOut">
              <a:rPr lang="en-US" smtClean="0"/>
              <a:t>1/19/22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4226638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221B54-DD43-47B9-A53A-D3989A024680}" type="datetimeFigureOut">
              <a:rPr lang="en-US" smtClean="0"/>
              <a:t>1/19/22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1105239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221B54-DD43-47B9-A53A-D3989A024680}" type="datetimeFigureOut">
              <a:rPr lang="en-US" smtClean="0"/>
              <a:t>1/19/22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34576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9221B54-DD43-47B9-A53A-D3989A024680}" type="datetimeFigureOut">
              <a:rPr lang="en-US" smtClean="0"/>
              <a:t>1/19/22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3492918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9221B54-DD43-47B9-A53A-D3989A024680}" type="datetimeFigureOut">
              <a:rPr lang="en-US" smtClean="0"/>
              <a:t>1/19/22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B5547-0EF0-43C3-B83E-7E292DFD2E03}" type="slidenum">
              <a:rPr lang="en-US" smtClean="0"/>
              <a:t>‹#›</a:t>
            </a:fld>
            <a:endParaRPr lang="en-US"/>
          </a:p>
        </p:txBody>
      </p:sp>
    </p:spTree>
    <p:extLst>
      <p:ext uri="{BB962C8B-B14F-4D97-AF65-F5344CB8AC3E}">
        <p14:creationId xmlns:p14="http://schemas.microsoft.com/office/powerpoint/2010/main" val="119888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221B54-DD43-47B9-A53A-D3989A024680}" type="datetimeFigureOut">
              <a:rPr lang="en-US" smtClean="0"/>
              <a:t>1/19/22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B5547-0EF0-43C3-B83E-7E292DFD2E03}" type="slidenum">
              <a:rPr lang="en-US" smtClean="0"/>
              <a:t>‹#›</a:t>
            </a:fld>
            <a:endParaRPr lang="en-US"/>
          </a:p>
        </p:txBody>
      </p:sp>
    </p:spTree>
    <p:extLst>
      <p:ext uri="{BB962C8B-B14F-4D97-AF65-F5344CB8AC3E}">
        <p14:creationId xmlns:p14="http://schemas.microsoft.com/office/powerpoint/2010/main" val="4293288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9.svg"/><Relationship Id="rId7" Type="http://schemas.openxmlformats.org/officeDocument/2006/relationships/image" Target="../media/image4.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11.sv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1768365"/>
            <a:ext cx="12191999" cy="2387600"/>
          </a:xfrm>
        </p:spPr>
        <p:txBody>
          <a:bodyPr>
            <a:normAutofit/>
          </a:bodyPr>
          <a:lstStyle/>
          <a:p>
            <a:r>
              <a:rPr lang="en-US" sz="3600" dirty="0">
                <a:solidFill>
                  <a:srgbClr val="005293"/>
                </a:solidFill>
              </a:rPr>
              <a:t>Intersectoral actions and community engagements </a:t>
            </a:r>
            <a:br>
              <a:rPr lang="en-US" sz="3600" dirty="0">
                <a:solidFill>
                  <a:srgbClr val="005293"/>
                </a:solidFill>
              </a:rPr>
            </a:br>
            <a:r>
              <a:rPr lang="en-US" sz="3600" dirty="0">
                <a:solidFill>
                  <a:srgbClr val="005293"/>
                </a:solidFill>
              </a:rPr>
              <a:t>in controlling COVID-19 in Vietnam</a:t>
            </a:r>
          </a:p>
        </p:txBody>
      </p:sp>
      <p:sp>
        <p:nvSpPr>
          <p:cNvPr id="3" name="Subtitle 2"/>
          <p:cNvSpPr>
            <a:spLocks noGrp="1"/>
          </p:cNvSpPr>
          <p:nvPr>
            <p:ph type="subTitle" idx="1"/>
          </p:nvPr>
        </p:nvSpPr>
        <p:spPr>
          <a:xfrm>
            <a:off x="0" y="4079875"/>
            <a:ext cx="12192000" cy="1655762"/>
          </a:xfrm>
        </p:spPr>
        <p:txBody>
          <a:bodyPr>
            <a:normAutofit/>
          </a:bodyPr>
          <a:lstStyle/>
          <a:p>
            <a:r>
              <a:rPr lang="en-US" dirty="0">
                <a:solidFill>
                  <a:schemeClr val="accent2"/>
                </a:solidFill>
              </a:rPr>
              <a:t>Dr. Tran Thi Mai Oanh</a:t>
            </a:r>
          </a:p>
          <a:p>
            <a:r>
              <a:rPr lang="en-US" dirty="0">
                <a:solidFill>
                  <a:schemeClr val="accent2"/>
                </a:solidFill>
              </a:rPr>
              <a:t>Director, Health Strategy and Policy Institute</a:t>
            </a:r>
          </a:p>
        </p:txBody>
      </p:sp>
      <p:sp>
        <p:nvSpPr>
          <p:cNvPr id="4" name="Subtitle 2">
            <a:extLst>
              <a:ext uri="{FF2B5EF4-FFF2-40B4-BE49-F238E27FC236}">
                <a16:creationId xmlns:a16="http://schemas.microsoft.com/office/drawing/2014/main" id="{EF4D8370-8FDF-F449-9481-685B4E243025}"/>
              </a:ext>
            </a:extLst>
          </p:cNvPr>
          <p:cNvSpPr txBox="1">
            <a:spLocks/>
          </p:cNvSpPr>
          <p:nvPr/>
        </p:nvSpPr>
        <p:spPr>
          <a:xfrm>
            <a:off x="1" y="5735637"/>
            <a:ext cx="12191999" cy="69857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i="1" dirty="0">
                <a:solidFill>
                  <a:schemeClr val="bg2">
                    <a:lumMod val="50000"/>
                  </a:schemeClr>
                </a:solidFill>
              </a:rPr>
              <a:t>Session 4: Risk Communication, Data for Decision Making and Evidence-based Governance</a:t>
            </a:r>
          </a:p>
          <a:p>
            <a:r>
              <a:rPr lang="en-US" sz="1800" i="1" dirty="0">
                <a:solidFill>
                  <a:schemeClr val="bg2">
                    <a:lumMod val="50000"/>
                  </a:schemeClr>
                </a:solidFill>
              </a:rPr>
              <a:t>20 January 2022</a:t>
            </a:r>
          </a:p>
        </p:txBody>
      </p:sp>
    </p:spTree>
    <p:extLst>
      <p:ext uri="{BB962C8B-B14F-4D97-AF65-F5344CB8AC3E}">
        <p14:creationId xmlns:p14="http://schemas.microsoft.com/office/powerpoint/2010/main" val="4198031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552502-BE13-594D-A98E-71729A8F6762}"/>
              </a:ext>
            </a:extLst>
          </p:cNvPr>
          <p:cNvSpPr>
            <a:spLocks noGrp="1"/>
          </p:cNvSpPr>
          <p:nvPr>
            <p:ph type="ctrTitle"/>
          </p:nvPr>
        </p:nvSpPr>
        <p:spPr>
          <a:xfrm>
            <a:off x="1524000" y="2235200"/>
            <a:ext cx="9144000" cy="2387600"/>
          </a:xfrm>
        </p:spPr>
        <p:txBody>
          <a:bodyPr/>
          <a:lstStyle/>
          <a:p>
            <a:r>
              <a:rPr lang="en-VN">
                <a:solidFill>
                  <a:srgbClr val="005293"/>
                </a:solidFill>
              </a:rPr>
              <a:t>Thank you for your attention!</a:t>
            </a:r>
          </a:p>
        </p:txBody>
      </p:sp>
    </p:spTree>
    <p:extLst>
      <p:ext uri="{BB962C8B-B14F-4D97-AF65-F5344CB8AC3E}">
        <p14:creationId xmlns:p14="http://schemas.microsoft.com/office/powerpoint/2010/main" val="806129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199" y="466725"/>
            <a:ext cx="10981267" cy="739775"/>
          </a:xfrm>
        </p:spPr>
        <p:txBody>
          <a:bodyPr>
            <a:normAutofit fontScale="90000"/>
          </a:bodyPr>
          <a:lstStyle/>
          <a:p>
            <a:r>
              <a:rPr lang="en-US" dirty="0">
                <a:solidFill>
                  <a:srgbClr val="005293"/>
                </a:solidFill>
              </a:rPr>
              <a:t>Intersectoral actions in controlling COVID-19 in Vietnam (1)</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algn="just">
              <a:lnSpc>
                <a:spcPct val="100000"/>
              </a:lnSpc>
            </a:pPr>
            <a:r>
              <a:rPr lang="en-US">
                <a:solidFill>
                  <a:srgbClr val="005293"/>
                </a:solidFill>
              </a:rPr>
              <a:t>Vietnam’s government has implemented the </a:t>
            </a:r>
            <a:r>
              <a:rPr lang="en-US">
                <a:solidFill>
                  <a:schemeClr val="accent2"/>
                </a:solidFill>
              </a:rPr>
              <a:t>whole-of-society</a:t>
            </a:r>
            <a:r>
              <a:rPr lang="en-US">
                <a:solidFill>
                  <a:srgbClr val="005293"/>
                </a:solidFill>
              </a:rPr>
              <a:t> approach in response to COVID-19, of which the government has provided </a:t>
            </a:r>
            <a:r>
              <a:rPr lang="en-US">
                <a:solidFill>
                  <a:schemeClr val="accent2"/>
                </a:solidFill>
              </a:rPr>
              <a:t>strong leadership</a:t>
            </a:r>
            <a:r>
              <a:rPr lang="en-US">
                <a:solidFill>
                  <a:srgbClr val="005293"/>
                </a:solidFill>
              </a:rPr>
              <a:t> by establishing the </a:t>
            </a:r>
            <a:r>
              <a:rPr lang="en-US">
                <a:solidFill>
                  <a:schemeClr val="accent2"/>
                </a:solidFill>
              </a:rPr>
              <a:t>National Steering Committee</a:t>
            </a:r>
            <a:r>
              <a:rPr lang="en-US">
                <a:solidFill>
                  <a:srgbClr val="005293"/>
                </a:solidFill>
              </a:rPr>
              <a:t> on 30</a:t>
            </a:r>
            <a:r>
              <a:rPr lang="en-US" baseline="30000">
                <a:solidFill>
                  <a:srgbClr val="005293"/>
                </a:solidFill>
              </a:rPr>
              <a:t>th</a:t>
            </a:r>
            <a:r>
              <a:rPr lang="en-US">
                <a:solidFill>
                  <a:srgbClr val="005293"/>
                </a:solidFill>
              </a:rPr>
              <a:t> January 2020, within a week of the first few cases being reported in Vietnam.</a:t>
            </a:r>
          </a:p>
          <a:p>
            <a:pPr algn="just">
              <a:lnSpc>
                <a:spcPct val="100000"/>
              </a:lnSpc>
            </a:pPr>
            <a:r>
              <a:rPr lang="en-US">
                <a:solidFill>
                  <a:srgbClr val="005293"/>
                </a:solidFill>
              </a:rPr>
              <a:t>The National Steering Committee was first led by the Deputy Prime Minister and now by the Prime Minister, and it is a </a:t>
            </a:r>
            <a:r>
              <a:rPr lang="en-US">
                <a:solidFill>
                  <a:schemeClr val="accent2"/>
                </a:solidFill>
              </a:rPr>
              <a:t>multi-ministerial</a:t>
            </a:r>
            <a:r>
              <a:rPr lang="en-US">
                <a:solidFill>
                  <a:srgbClr val="005293"/>
                </a:solidFill>
              </a:rPr>
              <a:t> and </a:t>
            </a:r>
            <a:r>
              <a:rPr lang="en-US">
                <a:solidFill>
                  <a:schemeClr val="accent2"/>
                </a:solidFill>
              </a:rPr>
              <a:t>multi-sectoral </a:t>
            </a:r>
            <a:r>
              <a:rPr lang="en-US">
                <a:solidFill>
                  <a:srgbClr val="005293"/>
                </a:solidFill>
              </a:rPr>
              <a:t>committee. </a:t>
            </a:r>
          </a:p>
          <a:p>
            <a:pPr algn="just">
              <a:lnSpc>
                <a:spcPct val="100000"/>
              </a:lnSpc>
            </a:pPr>
            <a:r>
              <a:rPr lang="en-US">
                <a:solidFill>
                  <a:srgbClr val="005293"/>
                </a:solidFill>
              </a:rPr>
              <a:t>The presence of key ministers and parties in the committee enables it to make crucial decisions and systemically coordinate the implementation of containment measures. At local levels, </a:t>
            </a:r>
            <a:r>
              <a:rPr lang="en-US">
                <a:solidFill>
                  <a:schemeClr val="accent2"/>
                </a:solidFill>
              </a:rPr>
              <a:t>63 provincial and 707 district steering committees </a:t>
            </a:r>
            <a:r>
              <a:rPr lang="en-US">
                <a:solidFill>
                  <a:srgbClr val="005293"/>
                </a:solidFill>
              </a:rPr>
              <a:t>were also established.</a:t>
            </a:r>
          </a:p>
          <a:p>
            <a:pPr algn="just">
              <a:lnSpc>
                <a:spcPct val="100000"/>
              </a:lnSpc>
            </a:pPr>
            <a:endParaRPr lang="en-VN">
              <a:solidFill>
                <a:srgbClr val="005293"/>
              </a:solidFill>
            </a:endParaRPr>
          </a:p>
        </p:txBody>
      </p:sp>
    </p:spTree>
    <p:extLst>
      <p:ext uri="{BB962C8B-B14F-4D97-AF65-F5344CB8AC3E}">
        <p14:creationId xmlns:p14="http://schemas.microsoft.com/office/powerpoint/2010/main" val="2313882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199" y="466725"/>
            <a:ext cx="10879667" cy="739775"/>
          </a:xfrm>
        </p:spPr>
        <p:txBody>
          <a:bodyPr>
            <a:normAutofit fontScale="90000"/>
          </a:bodyPr>
          <a:lstStyle/>
          <a:p>
            <a:r>
              <a:rPr lang="en-US" dirty="0">
                <a:solidFill>
                  <a:srgbClr val="005293"/>
                </a:solidFill>
              </a:rPr>
              <a:t>Intersectoral actions in controlling COVID-19 in Vietnam (2)</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algn="just">
              <a:lnSpc>
                <a:spcPct val="100000"/>
              </a:lnSpc>
            </a:pPr>
            <a:r>
              <a:rPr lang="en-US">
                <a:solidFill>
                  <a:srgbClr val="005293"/>
                </a:solidFill>
              </a:rPr>
              <a:t>In the committee, </a:t>
            </a:r>
            <a:r>
              <a:rPr lang="en-US">
                <a:solidFill>
                  <a:schemeClr val="accent2"/>
                </a:solidFill>
              </a:rPr>
              <a:t>Minitrsy of Health plays the key role </a:t>
            </a:r>
            <a:r>
              <a:rPr lang="en-US">
                <a:solidFill>
                  <a:srgbClr val="005293"/>
                </a:solidFill>
              </a:rPr>
              <a:t>in the effort to coordinate COVID-19 containment measures among its sub-agencies and other ministries. It provides technical guidelines for prevention, treatment, surveillance and monitoring. </a:t>
            </a:r>
          </a:p>
          <a:p>
            <a:pPr algn="just">
              <a:lnSpc>
                <a:spcPct val="100000"/>
              </a:lnSpc>
            </a:pPr>
            <a:r>
              <a:rPr lang="en-US">
                <a:solidFill>
                  <a:srgbClr val="005293"/>
                </a:solidFill>
              </a:rPr>
              <a:t>Other ministries include </a:t>
            </a:r>
            <a:r>
              <a:rPr lang="en-US">
                <a:solidFill>
                  <a:schemeClr val="accent2"/>
                </a:solidFill>
              </a:rPr>
              <a:t>Ministry of Public Security, Ministry of Defense, Ministry of Justice, Ministry of Information and Communications</a:t>
            </a:r>
            <a:r>
              <a:rPr lang="en-US">
                <a:solidFill>
                  <a:srgbClr val="005293"/>
                </a:solidFill>
              </a:rPr>
              <a:t>. </a:t>
            </a:r>
          </a:p>
          <a:p>
            <a:pPr algn="just">
              <a:lnSpc>
                <a:spcPct val="100000"/>
              </a:lnSpc>
            </a:pPr>
            <a:r>
              <a:rPr lang="en-US">
                <a:solidFill>
                  <a:srgbClr val="005293"/>
                </a:solidFill>
              </a:rPr>
              <a:t>Besides, </a:t>
            </a:r>
            <a:r>
              <a:rPr lang="en-US">
                <a:solidFill>
                  <a:schemeClr val="accent2"/>
                </a:solidFill>
              </a:rPr>
              <a:t>Central Party, National Assembly, Vietnam Fatherland Front </a:t>
            </a:r>
            <a:r>
              <a:rPr lang="en-US">
                <a:solidFill>
                  <a:srgbClr val="005293"/>
                </a:solidFill>
              </a:rPr>
              <a:t>also participate in the committee. </a:t>
            </a:r>
          </a:p>
          <a:p>
            <a:pPr algn="just">
              <a:lnSpc>
                <a:spcPct val="100000"/>
              </a:lnSpc>
            </a:pPr>
            <a:endParaRPr lang="en-US">
              <a:solidFill>
                <a:srgbClr val="005293"/>
              </a:solidFill>
            </a:endParaRPr>
          </a:p>
          <a:p>
            <a:pPr algn="just">
              <a:lnSpc>
                <a:spcPct val="100000"/>
              </a:lnSpc>
            </a:pPr>
            <a:endParaRPr lang="en-US">
              <a:solidFill>
                <a:srgbClr val="005293"/>
              </a:solidFill>
            </a:endParaRPr>
          </a:p>
        </p:txBody>
      </p:sp>
    </p:spTree>
    <p:extLst>
      <p:ext uri="{BB962C8B-B14F-4D97-AF65-F5344CB8AC3E}">
        <p14:creationId xmlns:p14="http://schemas.microsoft.com/office/powerpoint/2010/main" val="33905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199" y="466725"/>
            <a:ext cx="10879667" cy="739775"/>
          </a:xfrm>
        </p:spPr>
        <p:txBody>
          <a:bodyPr>
            <a:normAutofit fontScale="90000"/>
          </a:bodyPr>
          <a:lstStyle/>
          <a:p>
            <a:r>
              <a:rPr lang="en-US" dirty="0">
                <a:solidFill>
                  <a:srgbClr val="005293"/>
                </a:solidFill>
              </a:rPr>
              <a:t>Intersectoral actions in controlling COVID-19 in Vietnam (3)</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marL="0" indent="0" algn="just">
              <a:lnSpc>
                <a:spcPct val="100000"/>
              </a:lnSpc>
              <a:buNone/>
            </a:pPr>
            <a:r>
              <a:rPr lang="en-US" b="1">
                <a:solidFill>
                  <a:srgbClr val="005293"/>
                </a:solidFill>
              </a:rPr>
              <a:t>For example: </a:t>
            </a:r>
            <a:r>
              <a:rPr lang="en-US">
                <a:solidFill>
                  <a:schemeClr val="accent2"/>
                </a:solidFill>
              </a:rPr>
              <a:t>Ministry of Defense</a:t>
            </a:r>
            <a:r>
              <a:rPr lang="en-US">
                <a:solidFill>
                  <a:srgbClr val="005293"/>
                </a:solidFill>
              </a:rPr>
              <a:t> </a:t>
            </a:r>
            <a:r>
              <a:rPr lang="vi-VN">
                <a:solidFill>
                  <a:srgbClr val="005293"/>
                </a:solidFill>
              </a:rPr>
              <a:t>has mobilized more than 100,000 officers</a:t>
            </a:r>
            <a:r>
              <a:rPr lang="en-US">
                <a:solidFill>
                  <a:srgbClr val="005293"/>
                </a:solidFill>
              </a:rPr>
              <a:t>/</a:t>
            </a:r>
            <a:r>
              <a:rPr lang="vi-VN">
                <a:solidFill>
                  <a:srgbClr val="005293"/>
                </a:solidFill>
              </a:rPr>
              <a:t>soldiers and 10,000 military health </a:t>
            </a:r>
            <a:r>
              <a:rPr lang="en-US">
                <a:solidFill>
                  <a:srgbClr val="005293"/>
                </a:solidFill>
              </a:rPr>
              <a:t>workers. </a:t>
            </a:r>
            <a:r>
              <a:rPr lang="vi-VN">
                <a:solidFill>
                  <a:srgbClr val="005293"/>
                </a:solidFill>
              </a:rPr>
              <a:t>The main tasks of the </a:t>
            </a:r>
            <a:r>
              <a:rPr lang="en-US">
                <a:solidFill>
                  <a:srgbClr val="005293"/>
                </a:solidFill>
              </a:rPr>
              <a:t>military forces</a:t>
            </a:r>
            <a:r>
              <a:rPr lang="vi-VN">
                <a:solidFill>
                  <a:srgbClr val="005293"/>
                </a:solidFill>
              </a:rPr>
              <a:t> include:</a:t>
            </a:r>
          </a:p>
          <a:p>
            <a:pPr algn="just">
              <a:lnSpc>
                <a:spcPct val="100000"/>
              </a:lnSpc>
            </a:pPr>
            <a:r>
              <a:rPr lang="en-US">
                <a:solidFill>
                  <a:schemeClr val="accent2"/>
                </a:solidFill>
              </a:rPr>
              <a:t>Supplying food and necessities </a:t>
            </a:r>
            <a:r>
              <a:rPr lang="en-US">
                <a:solidFill>
                  <a:srgbClr val="005293"/>
                </a:solidFill>
              </a:rPr>
              <a:t>for people during lockdown period</a:t>
            </a:r>
          </a:p>
          <a:p>
            <a:pPr algn="just">
              <a:lnSpc>
                <a:spcPct val="100000"/>
              </a:lnSpc>
            </a:pPr>
            <a:r>
              <a:rPr lang="en-US">
                <a:solidFill>
                  <a:schemeClr val="accent2"/>
                </a:solidFill>
              </a:rPr>
              <a:t>S</a:t>
            </a:r>
            <a:r>
              <a:rPr lang="vi-VN">
                <a:solidFill>
                  <a:schemeClr val="accent2"/>
                </a:solidFill>
              </a:rPr>
              <a:t>upporting the health sector</a:t>
            </a:r>
            <a:r>
              <a:rPr lang="en-US">
                <a:solidFill>
                  <a:srgbClr val="005293"/>
                </a:solidFill>
              </a:rPr>
              <a:t> in </a:t>
            </a:r>
            <a:r>
              <a:rPr lang="vi-VN">
                <a:solidFill>
                  <a:srgbClr val="005293"/>
                </a:solidFill>
              </a:rPr>
              <a:t>testing</a:t>
            </a:r>
            <a:r>
              <a:rPr lang="en-US">
                <a:solidFill>
                  <a:srgbClr val="005293"/>
                </a:solidFill>
              </a:rPr>
              <a:t>; vaccinating</a:t>
            </a:r>
            <a:r>
              <a:rPr lang="vi-VN">
                <a:solidFill>
                  <a:srgbClr val="005293"/>
                </a:solidFill>
              </a:rPr>
              <a:t>; </a:t>
            </a:r>
            <a:r>
              <a:rPr lang="en-US">
                <a:solidFill>
                  <a:srgbClr val="005293"/>
                </a:solidFill>
              </a:rPr>
              <a:t>management and treatment for common diseases and COVID-19; </a:t>
            </a:r>
            <a:r>
              <a:rPr lang="vi-VN">
                <a:solidFill>
                  <a:srgbClr val="005293"/>
                </a:solidFill>
              </a:rPr>
              <a:t>coordination of </a:t>
            </a:r>
            <a:r>
              <a:rPr lang="en-US">
                <a:solidFill>
                  <a:srgbClr val="005293"/>
                </a:solidFill>
              </a:rPr>
              <a:t>patient </a:t>
            </a:r>
            <a:r>
              <a:rPr lang="vi-VN">
                <a:solidFill>
                  <a:srgbClr val="005293"/>
                </a:solidFill>
              </a:rPr>
              <a:t>transportation </a:t>
            </a:r>
            <a:r>
              <a:rPr lang="en-US">
                <a:solidFill>
                  <a:srgbClr val="005293"/>
                </a:solidFill>
              </a:rPr>
              <a:t>and </a:t>
            </a:r>
            <a:r>
              <a:rPr lang="vi-VN">
                <a:solidFill>
                  <a:srgbClr val="005293"/>
                </a:solidFill>
              </a:rPr>
              <a:t>referral</a:t>
            </a:r>
          </a:p>
          <a:p>
            <a:pPr algn="just">
              <a:lnSpc>
                <a:spcPct val="100000"/>
              </a:lnSpc>
            </a:pPr>
            <a:r>
              <a:rPr lang="en-US">
                <a:solidFill>
                  <a:schemeClr val="accent2"/>
                </a:solidFill>
              </a:rPr>
              <a:t>Participating in COVID-19 checkpoints</a:t>
            </a:r>
            <a:r>
              <a:rPr lang="en-US">
                <a:solidFill>
                  <a:srgbClr val="005293"/>
                </a:solidFill>
              </a:rPr>
              <a:t>, coordinating with police and other sectors to ensure people complies with COVID-19 prevention and control policies</a:t>
            </a:r>
          </a:p>
          <a:p>
            <a:pPr algn="just">
              <a:lnSpc>
                <a:spcPct val="100000"/>
              </a:lnSpc>
            </a:pPr>
            <a:r>
              <a:rPr lang="en-US">
                <a:solidFill>
                  <a:schemeClr val="accent2"/>
                </a:solidFill>
              </a:rPr>
              <a:t>Transporting goods and supplies</a:t>
            </a:r>
            <a:r>
              <a:rPr lang="en-US">
                <a:solidFill>
                  <a:srgbClr val="005293"/>
                </a:solidFill>
              </a:rPr>
              <a:t> to provinces.</a:t>
            </a:r>
          </a:p>
          <a:p>
            <a:pPr algn="just">
              <a:lnSpc>
                <a:spcPct val="100000"/>
              </a:lnSpc>
            </a:pPr>
            <a:endParaRPr lang="en-VN">
              <a:solidFill>
                <a:srgbClr val="005293"/>
              </a:solidFill>
            </a:endParaRPr>
          </a:p>
          <a:p>
            <a:pPr algn="just">
              <a:lnSpc>
                <a:spcPct val="100000"/>
              </a:lnSpc>
            </a:pPr>
            <a:endParaRPr lang="en-US">
              <a:solidFill>
                <a:srgbClr val="005293"/>
              </a:solidFill>
            </a:endParaRPr>
          </a:p>
          <a:p>
            <a:pPr algn="just">
              <a:lnSpc>
                <a:spcPct val="100000"/>
              </a:lnSpc>
            </a:pPr>
            <a:endParaRPr lang="en-US">
              <a:solidFill>
                <a:srgbClr val="005293"/>
              </a:solidFill>
            </a:endParaRPr>
          </a:p>
        </p:txBody>
      </p:sp>
    </p:spTree>
    <p:extLst>
      <p:ext uri="{BB962C8B-B14F-4D97-AF65-F5344CB8AC3E}">
        <p14:creationId xmlns:p14="http://schemas.microsoft.com/office/powerpoint/2010/main" val="223922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199" y="466725"/>
            <a:ext cx="10879667" cy="739775"/>
          </a:xfrm>
        </p:spPr>
        <p:txBody>
          <a:bodyPr>
            <a:normAutofit fontScale="90000"/>
          </a:bodyPr>
          <a:lstStyle/>
          <a:p>
            <a:r>
              <a:rPr lang="en-US" dirty="0">
                <a:solidFill>
                  <a:srgbClr val="005293"/>
                </a:solidFill>
              </a:rPr>
              <a:t>Intersectoral actions in controlling COVID-19 in Vietnam (4)</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algn="just">
              <a:lnSpc>
                <a:spcPct val="100000"/>
              </a:lnSpc>
            </a:pPr>
            <a:r>
              <a:rPr lang="en-US">
                <a:solidFill>
                  <a:schemeClr val="accent2"/>
                </a:solidFill>
              </a:rPr>
              <a:t>Ministry of Public Security </a:t>
            </a:r>
            <a:r>
              <a:rPr lang="en-US">
                <a:solidFill>
                  <a:srgbClr val="005293"/>
                </a:solidFill>
              </a:rPr>
              <a:t>has mobilized more than 120,000 police officers. The police force will participate in ensuring security of the whole society in the epidemic situation.</a:t>
            </a:r>
          </a:p>
          <a:p>
            <a:pPr algn="just">
              <a:lnSpc>
                <a:spcPct val="100000"/>
              </a:lnSpc>
            </a:pPr>
            <a:r>
              <a:rPr lang="en-US">
                <a:solidFill>
                  <a:schemeClr val="accent2"/>
                </a:solidFill>
              </a:rPr>
              <a:t>Ministry of Information and Communications</a:t>
            </a:r>
            <a:r>
              <a:rPr lang="en-US">
                <a:solidFill>
                  <a:srgbClr val="005293"/>
                </a:solidFill>
              </a:rPr>
              <a:t> has communicated uniform, timely and accurate information about the epidemic situation as well as the Government's  viewpoints, directions and solutions. </a:t>
            </a:r>
          </a:p>
        </p:txBody>
      </p:sp>
    </p:spTree>
    <p:extLst>
      <p:ext uri="{BB962C8B-B14F-4D97-AF65-F5344CB8AC3E}">
        <p14:creationId xmlns:p14="http://schemas.microsoft.com/office/powerpoint/2010/main" val="4043658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200" y="466725"/>
            <a:ext cx="10515600" cy="739775"/>
          </a:xfrm>
        </p:spPr>
        <p:txBody>
          <a:bodyPr>
            <a:normAutofit fontScale="90000"/>
          </a:bodyPr>
          <a:lstStyle/>
          <a:p>
            <a:r>
              <a:rPr lang="en-US" dirty="0">
                <a:solidFill>
                  <a:srgbClr val="005293"/>
                </a:solidFill>
              </a:rPr>
              <a:t>Community engagements in controlling COVID-19 in Vietnam (1)</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algn="just">
              <a:lnSpc>
                <a:spcPct val="100000"/>
              </a:lnSpc>
            </a:pPr>
            <a:r>
              <a:rPr lang="en-US">
                <a:solidFill>
                  <a:srgbClr val="005293"/>
                </a:solidFill>
              </a:rPr>
              <a:t>The government centers its people in an active role with the slogan translated as “</a:t>
            </a:r>
            <a:r>
              <a:rPr lang="en-US">
                <a:solidFill>
                  <a:schemeClr val="accent2"/>
                </a:solidFill>
              </a:rPr>
              <a:t>every citizen must be a soldier in the battlefield against the disease"</a:t>
            </a:r>
          </a:p>
          <a:p>
            <a:pPr algn="just">
              <a:lnSpc>
                <a:spcPct val="100000"/>
              </a:lnSpc>
            </a:pPr>
            <a:r>
              <a:rPr lang="en-US">
                <a:solidFill>
                  <a:schemeClr val="accent2"/>
                </a:solidFill>
              </a:rPr>
              <a:t>Mobilize communities and empower them</a:t>
            </a:r>
            <a:r>
              <a:rPr lang="en-US">
                <a:solidFill>
                  <a:srgbClr val="005293"/>
                </a:solidFill>
              </a:rPr>
              <a:t> to prevent and stop the spread of epidemics, through provision timely of clear, transparent and tailored information as well as meaningful dialogues to reduce anxiety and fear as well as rumors. Screening for fake news and provide correction timely.</a:t>
            </a:r>
          </a:p>
          <a:p>
            <a:pPr algn="just">
              <a:lnSpc>
                <a:spcPct val="100000"/>
              </a:lnSpc>
            </a:pPr>
            <a:endParaRPr lang="en-US">
              <a:solidFill>
                <a:srgbClr val="005293"/>
              </a:solidFill>
            </a:endParaRPr>
          </a:p>
        </p:txBody>
      </p:sp>
    </p:spTree>
    <p:extLst>
      <p:ext uri="{BB962C8B-B14F-4D97-AF65-F5344CB8AC3E}">
        <p14:creationId xmlns:p14="http://schemas.microsoft.com/office/powerpoint/2010/main" val="250140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627A5-D0EE-2D4C-B07D-7BC5F9877BF7}"/>
              </a:ext>
            </a:extLst>
          </p:cNvPr>
          <p:cNvSpPr>
            <a:spLocks noGrp="1"/>
          </p:cNvSpPr>
          <p:nvPr>
            <p:ph type="title"/>
          </p:nvPr>
        </p:nvSpPr>
        <p:spPr>
          <a:xfrm>
            <a:off x="838200" y="466725"/>
            <a:ext cx="10515600" cy="739775"/>
          </a:xfrm>
        </p:spPr>
        <p:txBody>
          <a:bodyPr>
            <a:normAutofit fontScale="90000"/>
          </a:bodyPr>
          <a:lstStyle/>
          <a:p>
            <a:r>
              <a:rPr lang="en-US" dirty="0">
                <a:solidFill>
                  <a:srgbClr val="005293"/>
                </a:solidFill>
              </a:rPr>
              <a:t>Community engagements in controlling COVID-19 in Vietnam (2)</a:t>
            </a:r>
            <a:endParaRPr lang="en-VN"/>
          </a:p>
        </p:txBody>
      </p:sp>
      <p:sp>
        <p:nvSpPr>
          <p:cNvPr id="3" name="Content Placeholder 2">
            <a:extLst>
              <a:ext uri="{FF2B5EF4-FFF2-40B4-BE49-F238E27FC236}">
                <a16:creationId xmlns:a16="http://schemas.microsoft.com/office/drawing/2014/main" id="{835D21F9-AF8E-0B46-A4A8-86696104BCC2}"/>
              </a:ext>
            </a:extLst>
          </p:cNvPr>
          <p:cNvSpPr>
            <a:spLocks noGrp="1"/>
          </p:cNvSpPr>
          <p:nvPr>
            <p:ph idx="1"/>
          </p:nvPr>
        </p:nvSpPr>
        <p:spPr>
          <a:xfrm>
            <a:off x="701040" y="1437005"/>
            <a:ext cx="10515600" cy="4954270"/>
          </a:xfrm>
        </p:spPr>
        <p:txBody>
          <a:bodyPr>
            <a:normAutofit/>
          </a:bodyPr>
          <a:lstStyle/>
          <a:p>
            <a:pPr algn="just">
              <a:lnSpc>
                <a:spcPct val="100000"/>
              </a:lnSpc>
            </a:pPr>
            <a:r>
              <a:rPr lang="en-US">
                <a:solidFill>
                  <a:schemeClr val="accent2"/>
                </a:solidFill>
              </a:rPr>
              <a:t>Improved awareness and understanding</a:t>
            </a:r>
            <a:r>
              <a:rPr lang="en-US">
                <a:solidFill>
                  <a:srgbClr val="005293"/>
                </a:solidFill>
              </a:rPr>
              <a:t> of people on the importance of their responsibilities in preventing Covid. In the communities, this improves trust of population to the Government and lead to their compliance in implementation.</a:t>
            </a:r>
          </a:p>
          <a:p>
            <a:pPr algn="just">
              <a:lnSpc>
                <a:spcPct val="100000"/>
              </a:lnSpc>
            </a:pPr>
            <a:r>
              <a:rPr lang="en-US">
                <a:solidFill>
                  <a:srgbClr val="005293"/>
                </a:solidFill>
              </a:rPr>
              <a:t>The Government requires </a:t>
            </a:r>
            <a:r>
              <a:rPr lang="en-US">
                <a:solidFill>
                  <a:schemeClr val="accent2"/>
                </a:solidFill>
              </a:rPr>
              <a:t>involvement and accountability of all stakeholders and local authorities</a:t>
            </a:r>
            <a:r>
              <a:rPr lang="en-US">
                <a:solidFill>
                  <a:srgbClr val="005293"/>
                </a:solidFill>
              </a:rPr>
              <a:t> in preventing Covid, in which emphasize the role of community networks and PHC in providing communication and detecting suspected cases or community at risks.</a:t>
            </a:r>
          </a:p>
        </p:txBody>
      </p:sp>
    </p:spTree>
    <p:extLst>
      <p:ext uri="{BB962C8B-B14F-4D97-AF65-F5344CB8AC3E}">
        <p14:creationId xmlns:p14="http://schemas.microsoft.com/office/powerpoint/2010/main" val="161887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57EE-7E44-2A40-860A-FED5181A4F7D}"/>
              </a:ext>
            </a:extLst>
          </p:cNvPr>
          <p:cNvSpPr>
            <a:spLocks noGrp="1"/>
          </p:cNvSpPr>
          <p:nvPr>
            <p:ph type="title"/>
          </p:nvPr>
        </p:nvSpPr>
        <p:spPr>
          <a:xfrm>
            <a:off x="0" y="606654"/>
            <a:ext cx="12192000" cy="662782"/>
          </a:xfrm>
        </p:spPr>
        <p:txBody>
          <a:bodyPr>
            <a:normAutofit fontScale="90000"/>
          </a:bodyPr>
          <a:lstStyle/>
          <a:p>
            <a:pPr algn="ctr"/>
            <a:r>
              <a:rPr lang="en-US" sz="3200" b="1">
                <a:solidFill>
                  <a:srgbClr val="005293"/>
                </a:solidFill>
              </a:rPr>
              <a:t>What the community has done to reduce transmission of COVID?</a:t>
            </a:r>
            <a:endParaRPr lang="en-VN" sz="3200">
              <a:solidFill>
                <a:srgbClr val="005293"/>
              </a:solidFill>
            </a:endParaRPr>
          </a:p>
        </p:txBody>
      </p:sp>
      <p:pic>
        <p:nvPicPr>
          <p:cNvPr id="5" name="Graphic 4" descr="Group of people">
            <a:extLst>
              <a:ext uri="{FF2B5EF4-FFF2-40B4-BE49-F238E27FC236}">
                <a16:creationId xmlns:a16="http://schemas.microsoft.com/office/drawing/2014/main" id="{6ED1D62F-7263-644E-A117-E4ABDF08E12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4950" y="3823627"/>
            <a:ext cx="2260600" cy="2260600"/>
          </a:xfrm>
          <a:prstGeom prst="rect">
            <a:avLst/>
          </a:prstGeom>
        </p:spPr>
      </p:pic>
      <p:pic>
        <p:nvPicPr>
          <p:cNvPr id="7" name="Graphic 6" descr="Confused person">
            <a:extLst>
              <a:ext uri="{FF2B5EF4-FFF2-40B4-BE49-F238E27FC236}">
                <a16:creationId xmlns:a16="http://schemas.microsoft.com/office/drawing/2014/main" id="{F43FC145-9217-9649-BC2D-D3C8F9E02E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40604" y="1509516"/>
            <a:ext cx="1309291" cy="1309291"/>
          </a:xfrm>
          <a:prstGeom prst="rect">
            <a:avLst/>
          </a:prstGeom>
        </p:spPr>
      </p:pic>
      <p:pic>
        <p:nvPicPr>
          <p:cNvPr id="8" name="Picture 7">
            <a:extLst>
              <a:ext uri="{FF2B5EF4-FFF2-40B4-BE49-F238E27FC236}">
                <a16:creationId xmlns:a16="http://schemas.microsoft.com/office/drawing/2014/main" id="{81EB22C8-6635-E24E-9185-5B66CDE2424C}"/>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0776488" y="6043596"/>
            <a:ext cx="1415512" cy="814404"/>
          </a:xfrm>
          <a:prstGeom prst="rect">
            <a:avLst/>
          </a:prstGeom>
        </p:spPr>
      </p:pic>
      <p:sp>
        <p:nvSpPr>
          <p:cNvPr id="12" name="TextBox 11">
            <a:extLst>
              <a:ext uri="{FF2B5EF4-FFF2-40B4-BE49-F238E27FC236}">
                <a16:creationId xmlns:a16="http://schemas.microsoft.com/office/drawing/2014/main" id="{D3E22F3A-F6F6-D243-A0C3-6A47E0DC2221}"/>
              </a:ext>
            </a:extLst>
          </p:cNvPr>
          <p:cNvSpPr txBox="1"/>
          <p:nvPr/>
        </p:nvSpPr>
        <p:spPr>
          <a:xfrm>
            <a:off x="3568187" y="1336605"/>
            <a:ext cx="6879680" cy="1891287"/>
          </a:xfrm>
          <a:prstGeom prst="rect">
            <a:avLst/>
          </a:prstGeom>
          <a:noFill/>
        </p:spPr>
        <p:txBody>
          <a:bodyPr wrap="square" rtlCol="0">
            <a:spAutoFit/>
          </a:bodyPr>
          <a:lstStyle/>
          <a:p>
            <a:pPr marL="285750" lvl="0" indent="-285750">
              <a:lnSpc>
                <a:spcPct val="150000"/>
              </a:lnSpc>
              <a:buFont typeface="Arial" panose="020B0604020202020204" pitchFamily="34" charset="0"/>
              <a:buChar char="•"/>
            </a:pPr>
            <a:r>
              <a:rPr lang="en-US" sz="2000">
                <a:solidFill>
                  <a:schemeClr val="accent2"/>
                </a:solidFill>
              </a:rPr>
              <a:t>Self-report</a:t>
            </a:r>
            <a:r>
              <a:rPr lang="en-US" sz="2000">
                <a:solidFill>
                  <a:srgbClr val="005393"/>
                </a:solidFill>
              </a:rPr>
              <a:t> health status daily</a:t>
            </a:r>
          </a:p>
          <a:p>
            <a:pPr marL="285750" lvl="0" indent="-285750">
              <a:lnSpc>
                <a:spcPct val="150000"/>
              </a:lnSpc>
              <a:buFont typeface="Arial" panose="020B0604020202020204" pitchFamily="34" charset="0"/>
              <a:buChar char="•"/>
            </a:pPr>
            <a:r>
              <a:rPr lang="en-US" sz="2000">
                <a:solidFill>
                  <a:srgbClr val="005393"/>
                </a:solidFill>
              </a:rPr>
              <a:t>Proactively </a:t>
            </a:r>
            <a:r>
              <a:rPr lang="en-US" sz="2000">
                <a:solidFill>
                  <a:schemeClr val="accent2"/>
                </a:solidFill>
              </a:rPr>
              <a:t>declare</a:t>
            </a:r>
            <a:r>
              <a:rPr lang="en-US" sz="2000">
                <a:solidFill>
                  <a:srgbClr val="005393"/>
                </a:solidFill>
              </a:rPr>
              <a:t> when detecting suspected cases</a:t>
            </a:r>
          </a:p>
          <a:p>
            <a:pPr marL="285750" lvl="0" indent="-285750">
              <a:lnSpc>
                <a:spcPct val="150000"/>
              </a:lnSpc>
              <a:buFont typeface="Arial" panose="020B0604020202020204" pitchFamily="34" charset="0"/>
              <a:buChar char="•"/>
            </a:pPr>
            <a:r>
              <a:rPr lang="en-US" sz="2000">
                <a:solidFill>
                  <a:schemeClr val="accent2"/>
                </a:solidFill>
              </a:rPr>
              <a:t>Compliance</a:t>
            </a:r>
            <a:r>
              <a:rPr lang="en-US" sz="2000">
                <a:solidFill>
                  <a:srgbClr val="005393"/>
                </a:solidFill>
              </a:rPr>
              <a:t> to practice preventive measures of covid</a:t>
            </a:r>
          </a:p>
          <a:p>
            <a:pPr marL="285750" lvl="0" indent="-285750">
              <a:lnSpc>
                <a:spcPct val="150000"/>
              </a:lnSpc>
              <a:buFont typeface="Arial" panose="020B0604020202020204" pitchFamily="34" charset="0"/>
              <a:buChar char="•"/>
            </a:pPr>
            <a:r>
              <a:rPr lang="en-US" sz="2000">
                <a:solidFill>
                  <a:schemeClr val="accent2"/>
                </a:solidFill>
              </a:rPr>
              <a:t>Peer-education</a:t>
            </a:r>
            <a:r>
              <a:rPr lang="en-US" sz="2000">
                <a:solidFill>
                  <a:srgbClr val="005393"/>
                </a:solidFill>
              </a:rPr>
              <a:t> on preventing covid.</a:t>
            </a:r>
          </a:p>
        </p:txBody>
      </p:sp>
      <p:sp>
        <p:nvSpPr>
          <p:cNvPr id="13" name="TextBox 12">
            <a:extLst>
              <a:ext uri="{FF2B5EF4-FFF2-40B4-BE49-F238E27FC236}">
                <a16:creationId xmlns:a16="http://schemas.microsoft.com/office/drawing/2014/main" id="{3EE45451-B2D6-0146-920A-09E7A3C1DBEA}"/>
              </a:ext>
            </a:extLst>
          </p:cNvPr>
          <p:cNvSpPr txBox="1"/>
          <p:nvPr/>
        </p:nvSpPr>
        <p:spPr>
          <a:xfrm>
            <a:off x="3568187" y="3777451"/>
            <a:ext cx="7116746" cy="2352952"/>
          </a:xfrm>
          <a:prstGeom prst="rect">
            <a:avLst/>
          </a:prstGeom>
          <a:noFill/>
        </p:spPr>
        <p:txBody>
          <a:bodyPr wrap="square" rtlCol="0">
            <a:spAutoFit/>
          </a:bodyPr>
          <a:lstStyle/>
          <a:p>
            <a:pPr marL="285750" lvl="0" indent="-285750">
              <a:lnSpc>
                <a:spcPct val="150000"/>
              </a:lnSpc>
              <a:buFont typeface="Arial" panose="020B0604020202020204" pitchFamily="34" charset="0"/>
              <a:buChar char="•"/>
            </a:pPr>
            <a:r>
              <a:rPr lang="en-US" sz="2000">
                <a:solidFill>
                  <a:srgbClr val="005393"/>
                </a:solidFill>
              </a:rPr>
              <a:t>Provide </a:t>
            </a:r>
            <a:r>
              <a:rPr lang="en-US" sz="2000">
                <a:solidFill>
                  <a:schemeClr val="accent2"/>
                </a:solidFill>
              </a:rPr>
              <a:t>communication</a:t>
            </a:r>
            <a:r>
              <a:rPr lang="en-US" sz="2000">
                <a:solidFill>
                  <a:srgbClr val="005393"/>
                </a:solidFill>
              </a:rPr>
              <a:t> activities</a:t>
            </a:r>
          </a:p>
          <a:p>
            <a:pPr marL="285750" lvl="0" indent="-285750">
              <a:lnSpc>
                <a:spcPct val="150000"/>
              </a:lnSpc>
              <a:buFont typeface="Arial" panose="020B0604020202020204" pitchFamily="34" charset="0"/>
              <a:buChar char="•"/>
            </a:pPr>
            <a:r>
              <a:rPr lang="en-US" sz="2000">
                <a:solidFill>
                  <a:schemeClr val="accent2"/>
                </a:solidFill>
              </a:rPr>
              <a:t>Visit households</a:t>
            </a:r>
            <a:r>
              <a:rPr lang="en-US" sz="2000">
                <a:solidFill>
                  <a:srgbClr val="005393"/>
                </a:solidFill>
              </a:rPr>
              <a:t> for monitoring the implementation and detect suspected cases or community at risks</a:t>
            </a:r>
          </a:p>
          <a:p>
            <a:pPr marL="285750" lvl="0" indent="-285750">
              <a:lnSpc>
                <a:spcPct val="150000"/>
              </a:lnSpc>
              <a:buFont typeface="Arial" panose="020B0604020202020204" pitchFamily="34" charset="0"/>
              <a:buChar char="•"/>
            </a:pPr>
            <a:r>
              <a:rPr lang="en-US" sz="2000">
                <a:solidFill>
                  <a:schemeClr val="accent2"/>
                </a:solidFill>
              </a:rPr>
              <a:t>Volunteer supports</a:t>
            </a:r>
            <a:r>
              <a:rPr lang="en-US" sz="2000">
                <a:solidFill>
                  <a:srgbClr val="005393"/>
                </a:solidFill>
              </a:rPr>
              <a:t> such as contributing money or in kinds to prevent covid or participating in volunteer works</a:t>
            </a:r>
          </a:p>
        </p:txBody>
      </p:sp>
    </p:spTree>
    <p:extLst>
      <p:ext uri="{BB962C8B-B14F-4D97-AF65-F5344CB8AC3E}">
        <p14:creationId xmlns:p14="http://schemas.microsoft.com/office/powerpoint/2010/main" val="49985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Lecturer">
            <a:extLst>
              <a:ext uri="{FF2B5EF4-FFF2-40B4-BE49-F238E27FC236}">
                <a16:creationId xmlns:a16="http://schemas.microsoft.com/office/drawing/2014/main" id="{BE97D372-F72D-C247-B187-2C365F11AA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04719" y="1625531"/>
            <a:ext cx="1863174" cy="1863174"/>
          </a:xfrm>
          <a:prstGeom prst="rect">
            <a:avLst/>
          </a:prstGeom>
        </p:spPr>
      </p:pic>
      <p:pic>
        <p:nvPicPr>
          <p:cNvPr id="8" name="Graphic 7" descr="Cheers">
            <a:extLst>
              <a:ext uri="{FF2B5EF4-FFF2-40B4-BE49-F238E27FC236}">
                <a16:creationId xmlns:a16="http://schemas.microsoft.com/office/drawing/2014/main" id="{6247DDF4-659F-1644-8AFC-84F72042822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41406" y="1779518"/>
            <a:ext cx="1709187" cy="1709187"/>
          </a:xfrm>
          <a:prstGeom prst="rect">
            <a:avLst/>
          </a:prstGeom>
        </p:spPr>
      </p:pic>
      <p:pic>
        <p:nvPicPr>
          <p:cNvPr id="10" name="Graphic 9" descr="Group of people">
            <a:extLst>
              <a:ext uri="{FF2B5EF4-FFF2-40B4-BE49-F238E27FC236}">
                <a16:creationId xmlns:a16="http://schemas.microsoft.com/office/drawing/2014/main" id="{A4F77347-300E-6640-ABB4-AE526B3A8F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222036" y="1463483"/>
            <a:ext cx="2045776" cy="2045776"/>
          </a:xfrm>
          <a:prstGeom prst="rect">
            <a:avLst/>
          </a:prstGeom>
        </p:spPr>
      </p:pic>
      <p:pic>
        <p:nvPicPr>
          <p:cNvPr id="11" name="Picture 10">
            <a:extLst>
              <a:ext uri="{FF2B5EF4-FFF2-40B4-BE49-F238E27FC236}">
                <a16:creationId xmlns:a16="http://schemas.microsoft.com/office/drawing/2014/main" id="{38455009-A014-8E46-9BFC-D370B91F518A}"/>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10776488" y="6043596"/>
            <a:ext cx="1415512" cy="814404"/>
          </a:xfrm>
          <a:prstGeom prst="rect">
            <a:avLst/>
          </a:prstGeom>
        </p:spPr>
      </p:pic>
      <p:sp>
        <p:nvSpPr>
          <p:cNvPr id="12" name="TextBox 11">
            <a:extLst>
              <a:ext uri="{FF2B5EF4-FFF2-40B4-BE49-F238E27FC236}">
                <a16:creationId xmlns:a16="http://schemas.microsoft.com/office/drawing/2014/main" id="{E4DAFB6A-3308-BB4B-A63B-C223A2FEEC10}"/>
              </a:ext>
            </a:extLst>
          </p:cNvPr>
          <p:cNvSpPr txBox="1"/>
          <p:nvPr/>
        </p:nvSpPr>
        <p:spPr>
          <a:xfrm>
            <a:off x="311388" y="3665349"/>
            <a:ext cx="3519704" cy="1200329"/>
          </a:xfrm>
          <a:prstGeom prst="rect">
            <a:avLst/>
          </a:prstGeom>
          <a:noFill/>
        </p:spPr>
        <p:txBody>
          <a:bodyPr wrap="square" rtlCol="0">
            <a:spAutoFit/>
          </a:bodyPr>
          <a:lstStyle/>
          <a:p>
            <a:pPr lvl="0" algn="ctr"/>
            <a:r>
              <a:rPr lang="en-US" sz="2400">
                <a:solidFill>
                  <a:srgbClr val="005393"/>
                </a:solidFill>
              </a:rPr>
              <a:t>Commitment and determination </a:t>
            </a:r>
          </a:p>
          <a:p>
            <a:pPr lvl="0" algn="ctr"/>
            <a:r>
              <a:rPr lang="en-US" sz="2400">
                <a:solidFill>
                  <a:srgbClr val="005393"/>
                </a:solidFill>
              </a:rPr>
              <a:t>of the </a:t>
            </a:r>
            <a:r>
              <a:rPr lang="en-US" sz="2400">
                <a:solidFill>
                  <a:schemeClr val="accent2"/>
                </a:solidFill>
              </a:rPr>
              <a:t>country leaders</a:t>
            </a:r>
            <a:endParaRPr lang="en-VN" sz="2400">
              <a:solidFill>
                <a:schemeClr val="accent2"/>
              </a:solidFill>
            </a:endParaRPr>
          </a:p>
        </p:txBody>
      </p:sp>
      <p:sp>
        <p:nvSpPr>
          <p:cNvPr id="13" name="TextBox 12">
            <a:extLst>
              <a:ext uri="{FF2B5EF4-FFF2-40B4-BE49-F238E27FC236}">
                <a16:creationId xmlns:a16="http://schemas.microsoft.com/office/drawing/2014/main" id="{094FD0D5-8FAE-4F46-A024-34C1DF157FD7}"/>
              </a:ext>
            </a:extLst>
          </p:cNvPr>
          <p:cNvSpPr txBox="1"/>
          <p:nvPr/>
        </p:nvSpPr>
        <p:spPr>
          <a:xfrm>
            <a:off x="4164375" y="3665349"/>
            <a:ext cx="3863250" cy="1200329"/>
          </a:xfrm>
          <a:prstGeom prst="rect">
            <a:avLst/>
          </a:prstGeom>
          <a:noFill/>
        </p:spPr>
        <p:txBody>
          <a:bodyPr wrap="square" rtlCol="0">
            <a:spAutoFit/>
          </a:bodyPr>
          <a:lstStyle/>
          <a:p>
            <a:pPr lvl="0" algn="ctr"/>
            <a:r>
              <a:rPr lang="en-US" sz="2400">
                <a:solidFill>
                  <a:srgbClr val="005393"/>
                </a:solidFill>
              </a:rPr>
              <a:t>Engagement</a:t>
            </a:r>
          </a:p>
          <a:p>
            <a:pPr lvl="0" algn="ctr"/>
            <a:r>
              <a:rPr lang="en-US" sz="2400">
                <a:solidFill>
                  <a:srgbClr val="005393"/>
                </a:solidFill>
              </a:rPr>
              <a:t> of the entire political system and </a:t>
            </a:r>
            <a:r>
              <a:rPr lang="en-US" sz="2400">
                <a:solidFill>
                  <a:schemeClr val="accent2"/>
                </a:solidFill>
              </a:rPr>
              <a:t>multi-stakeholders</a:t>
            </a:r>
            <a:r>
              <a:rPr lang="en-US" sz="2400">
                <a:solidFill>
                  <a:srgbClr val="005393"/>
                </a:solidFill>
              </a:rPr>
              <a:t> </a:t>
            </a:r>
          </a:p>
        </p:txBody>
      </p:sp>
      <p:sp>
        <p:nvSpPr>
          <p:cNvPr id="14" name="TextBox 13">
            <a:extLst>
              <a:ext uri="{FF2B5EF4-FFF2-40B4-BE49-F238E27FC236}">
                <a16:creationId xmlns:a16="http://schemas.microsoft.com/office/drawing/2014/main" id="{261881F5-1C40-F447-8E07-1797C15F13FC}"/>
              </a:ext>
            </a:extLst>
          </p:cNvPr>
          <p:cNvSpPr txBox="1"/>
          <p:nvPr/>
        </p:nvSpPr>
        <p:spPr>
          <a:xfrm>
            <a:off x="8415120" y="3665349"/>
            <a:ext cx="3566618" cy="461665"/>
          </a:xfrm>
          <a:prstGeom prst="rect">
            <a:avLst/>
          </a:prstGeom>
          <a:noFill/>
        </p:spPr>
        <p:txBody>
          <a:bodyPr wrap="none" rtlCol="0">
            <a:spAutoFit/>
          </a:bodyPr>
          <a:lstStyle/>
          <a:p>
            <a:pPr lvl="0" algn="ctr"/>
            <a:r>
              <a:rPr lang="en-US" sz="2400">
                <a:solidFill>
                  <a:schemeClr val="accent2"/>
                </a:solidFill>
              </a:rPr>
              <a:t>Community</a:t>
            </a:r>
            <a:r>
              <a:rPr lang="en-US" sz="2400">
                <a:solidFill>
                  <a:srgbClr val="005393"/>
                </a:solidFill>
              </a:rPr>
              <a:t> empowerment</a:t>
            </a:r>
          </a:p>
        </p:txBody>
      </p:sp>
      <p:sp>
        <p:nvSpPr>
          <p:cNvPr id="17" name="Title 1">
            <a:extLst>
              <a:ext uri="{FF2B5EF4-FFF2-40B4-BE49-F238E27FC236}">
                <a16:creationId xmlns:a16="http://schemas.microsoft.com/office/drawing/2014/main" id="{F92DCCCC-F599-1849-878C-389F5A305E6F}"/>
              </a:ext>
            </a:extLst>
          </p:cNvPr>
          <p:cNvSpPr txBox="1">
            <a:spLocks/>
          </p:cNvSpPr>
          <p:nvPr/>
        </p:nvSpPr>
        <p:spPr>
          <a:xfrm>
            <a:off x="-1" y="489836"/>
            <a:ext cx="12192000" cy="6627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5293"/>
                </a:solidFill>
              </a:rPr>
              <a:t>Key lessons learnt</a:t>
            </a:r>
            <a:endParaRPr lang="en-VN" sz="3200">
              <a:solidFill>
                <a:srgbClr val="005293"/>
              </a:solidFill>
            </a:endParaRPr>
          </a:p>
        </p:txBody>
      </p:sp>
    </p:spTree>
    <p:extLst>
      <p:ext uri="{BB962C8B-B14F-4D97-AF65-F5344CB8AC3E}">
        <p14:creationId xmlns:p14="http://schemas.microsoft.com/office/powerpoint/2010/main" val="1026596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682</Words>
  <Application>Microsoft Macintosh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Office Theme</vt:lpstr>
      <vt:lpstr>Intersectoral actions and community engagements  in controlling COVID-19 in Vietnam</vt:lpstr>
      <vt:lpstr>Intersectoral actions in controlling COVID-19 in Vietnam (1)</vt:lpstr>
      <vt:lpstr>Intersectoral actions in controlling COVID-19 in Vietnam (2)</vt:lpstr>
      <vt:lpstr>Intersectoral actions in controlling COVID-19 in Vietnam (3)</vt:lpstr>
      <vt:lpstr>Intersectoral actions in controlling COVID-19 in Vietnam (4)</vt:lpstr>
      <vt:lpstr>Community engagements in controlling COVID-19 in Vietnam (1)</vt:lpstr>
      <vt:lpstr>Community engagements in controlling COVID-19 in Vietnam (2)</vt:lpstr>
      <vt:lpstr>What the community has done to reduce transmission of COVID?</vt:lpstr>
      <vt:lpstr>PowerPoint Presentation</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Khuong Tuan</dc:creator>
  <cp:lastModifiedBy>Ong The Due</cp:lastModifiedBy>
  <cp:revision>55</cp:revision>
  <dcterms:created xsi:type="dcterms:W3CDTF">2019-10-25T16:41:44Z</dcterms:created>
  <dcterms:modified xsi:type="dcterms:W3CDTF">2022-01-19T06:14:59Z</dcterms:modified>
</cp:coreProperties>
</file>