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1C423D-D032-43B6-9E28-8378093F7497}" v="494" dt="2022-01-20T08:57:07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hil Chandra Baral" userId="afabbf43-a49f-41ef-87c0-2fb1b3659b45" providerId="ADAL" clId="{B51C423D-D032-43B6-9E28-8378093F7497}"/>
    <pc:docChg chg="custSel modSld">
      <pc:chgData name="Sushil Chandra Baral" userId="afabbf43-a49f-41ef-87c0-2fb1b3659b45" providerId="ADAL" clId="{B51C423D-D032-43B6-9E28-8378093F7497}" dt="2022-01-20T04:43:36.445" v="174" actId="20577"/>
      <pc:docMkLst>
        <pc:docMk/>
      </pc:docMkLst>
      <pc:sldChg chg="addSp modSp mod">
        <pc:chgData name="Sushil Chandra Baral" userId="afabbf43-a49f-41ef-87c0-2fb1b3659b45" providerId="ADAL" clId="{B51C423D-D032-43B6-9E28-8378093F7497}" dt="2022-01-20T04:35:03.130" v="29" actId="1076"/>
        <pc:sldMkLst>
          <pc:docMk/>
          <pc:sldMk cId="1786175800" sldId="256"/>
        </pc:sldMkLst>
        <pc:spChg chg="mod">
          <ac:chgData name="Sushil Chandra Baral" userId="afabbf43-a49f-41ef-87c0-2fb1b3659b45" providerId="ADAL" clId="{B51C423D-D032-43B6-9E28-8378093F7497}" dt="2022-01-20T04:31:43.923" v="22" actId="14100"/>
          <ac:spMkLst>
            <pc:docMk/>
            <pc:sldMk cId="1786175800" sldId="256"/>
            <ac:spMk id="2" creationId="{B1F7A759-6B02-4286-8865-CBE814E6A39B}"/>
          </ac:spMkLst>
        </pc:spChg>
        <pc:spChg chg="mod">
          <ac:chgData name="Sushil Chandra Baral" userId="afabbf43-a49f-41ef-87c0-2fb1b3659b45" providerId="ADAL" clId="{B51C423D-D032-43B6-9E28-8378093F7497}" dt="2022-01-20T04:31:49.328" v="23" actId="1076"/>
          <ac:spMkLst>
            <pc:docMk/>
            <pc:sldMk cId="1786175800" sldId="256"/>
            <ac:spMk id="3" creationId="{523C1221-C309-41A2-A5A1-8A767D9C9CD2}"/>
          </ac:spMkLst>
        </pc:spChg>
        <pc:picChg chg="add mod">
          <ac:chgData name="Sushil Chandra Baral" userId="afabbf43-a49f-41ef-87c0-2fb1b3659b45" providerId="ADAL" clId="{B51C423D-D032-43B6-9E28-8378093F7497}" dt="2022-01-20T04:31:21.281" v="16" actId="1076"/>
          <ac:picMkLst>
            <pc:docMk/>
            <pc:sldMk cId="1786175800" sldId="256"/>
            <ac:picMk id="4" creationId="{489B308C-F95C-4DBF-B614-E344C759071C}"/>
          </ac:picMkLst>
        </pc:picChg>
        <pc:picChg chg="add mod">
          <ac:chgData name="Sushil Chandra Baral" userId="afabbf43-a49f-41ef-87c0-2fb1b3659b45" providerId="ADAL" clId="{B51C423D-D032-43B6-9E28-8378093F7497}" dt="2022-01-20T04:35:03.130" v="29" actId="1076"/>
          <ac:picMkLst>
            <pc:docMk/>
            <pc:sldMk cId="1786175800" sldId="256"/>
            <ac:picMk id="5" creationId="{C2A53100-D9A0-439E-B815-A9D8CB0DA8E9}"/>
          </ac:picMkLst>
        </pc:picChg>
        <pc:picChg chg="add mod">
          <ac:chgData name="Sushil Chandra Baral" userId="afabbf43-a49f-41ef-87c0-2fb1b3659b45" providerId="ADAL" clId="{B51C423D-D032-43B6-9E28-8378093F7497}" dt="2022-01-20T04:34:40.480" v="28" actId="1076"/>
          <ac:picMkLst>
            <pc:docMk/>
            <pc:sldMk cId="1786175800" sldId="256"/>
            <ac:picMk id="6" creationId="{BD92857B-AFFE-4EFD-8BF9-4D1CA980507A}"/>
          </ac:picMkLst>
        </pc:picChg>
      </pc:sldChg>
      <pc:sldChg chg="modSp">
        <pc:chgData name="Sushil Chandra Baral" userId="afabbf43-a49f-41ef-87c0-2fb1b3659b45" providerId="ADAL" clId="{B51C423D-D032-43B6-9E28-8378093F7497}" dt="2022-01-20T04:43:36.445" v="174" actId="20577"/>
        <pc:sldMkLst>
          <pc:docMk/>
          <pc:sldMk cId="2866117790" sldId="262"/>
        </pc:sldMkLst>
        <pc:spChg chg="mod">
          <ac:chgData name="Sushil Chandra Baral" userId="afabbf43-a49f-41ef-87c0-2fb1b3659b45" providerId="ADAL" clId="{B51C423D-D032-43B6-9E28-8378093F7497}" dt="2022-01-20T04:43:36.445" v="174" actId="20577"/>
          <ac:spMkLst>
            <pc:docMk/>
            <pc:sldMk cId="2866117790" sldId="262"/>
            <ac:spMk id="3" creationId="{148CD060-034B-4030-8EB2-4AA1F3E042F3}"/>
          </ac:spMkLst>
        </pc:spChg>
      </pc:sldChg>
    </pc:docChg>
  </pc:docChgLst>
  <pc:docChgLst>
    <pc:chgData name="Sushil Baral" userId="2b39895f-b7c1-4fd8-9d29-397066dd1d69" providerId="ADAL" clId="{B51C423D-D032-43B6-9E28-8378093F7497}"/>
    <pc:docChg chg="modSld">
      <pc:chgData name="Sushil Baral" userId="2b39895f-b7c1-4fd8-9d29-397066dd1d69" providerId="ADAL" clId="{B51C423D-D032-43B6-9E28-8378093F7497}" dt="2022-01-20T08:57:07.782" v="100" actId="20577"/>
      <pc:docMkLst>
        <pc:docMk/>
      </pc:docMkLst>
      <pc:sldChg chg="modSp mod">
        <pc:chgData name="Sushil Baral" userId="2b39895f-b7c1-4fd8-9d29-397066dd1d69" providerId="ADAL" clId="{B51C423D-D032-43B6-9E28-8378093F7497}" dt="2022-01-20T08:46:34.456" v="23" actId="1038"/>
        <pc:sldMkLst>
          <pc:docMk/>
          <pc:sldMk cId="4108532825" sldId="261"/>
        </pc:sldMkLst>
        <pc:spChg chg="mod">
          <ac:chgData name="Sushil Baral" userId="2b39895f-b7c1-4fd8-9d29-397066dd1d69" providerId="ADAL" clId="{B51C423D-D032-43B6-9E28-8378093F7497}" dt="2022-01-20T08:46:34.456" v="23" actId="1038"/>
          <ac:spMkLst>
            <pc:docMk/>
            <pc:sldMk cId="4108532825" sldId="261"/>
            <ac:spMk id="11" creationId="{6671E185-7140-4C6D-8D3C-7A767610C488}"/>
          </ac:spMkLst>
        </pc:spChg>
      </pc:sldChg>
      <pc:sldChg chg="modSp modAnim">
        <pc:chgData name="Sushil Baral" userId="2b39895f-b7c1-4fd8-9d29-397066dd1d69" providerId="ADAL" clId="{B51C423D-D032-43B6-9E28-8378093F7497}" dt="2022-01-20T08:57:07.782" v="100" actId="20577"/>
        <pc:sldMkLst>
          <pc:docMk/>
          <pc:sldMk cId="2866117790" sldId="262"/>
        </pc:sldMkLst>
        <pc:spChg chg="mod">
          <ac:chgData name="Sushil Baral" userId="2b39895f-b7c1-4fd8-9d29-397066dd1d69" providerId="ADAL" clId="{B51C423D-D032-43B6-9E28-8378093F7497}" dt="2022-01-20T08:57:07.782" v="100" actId="20577"/>
          <ac:spMkLst>
            <pc:docMk/>
            <pc:sldMk cId="2866117790" sldId="262"/>
            <ac:spMk id="3" creationId="{148CD060-034B-4030-8EB2-4AA1F3E042F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B9C19-3CE3-4F11-B865-6899FF274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AF1B25-C491-4650-8EF9-2262F54FA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7A023-3A39-41E1-B2D7-6D1DBA131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7C789-9441-4AE4-B509-A36D32D78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B910E-97CD-4AA1-BEBC-8E1C7F4F1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695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3644C-1CFE-4B2C-A51A-B8849D919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9E4919-FAF9-44EC-9BE7-B317536BC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B5F38-5254-4B16-B27A-024840611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890CC-EAEF-4B90-8952-A2376A37B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43C48-D791-4C54-AEE6-92D1DD1F1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3F9832-685F-4DC1-832B-DCFAA6E6A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5DF52B-D289-4BC6-A6E4-5E75F3827F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C1AB4-6355-4098-85C6-16F854380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4DB14-BA4C-48EF-A10F-D454B4741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5FA26-108B-4453-847D-A4C5A9460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00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17D66-4DB5-4729-A4D2-26B5207FE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5A743-8C5F-4DB0-B6D0-95C89519D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8EF42-B09A-4B97-B017-8F3B1EB06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60B24-38A6-4E5F-A8AF-9140AE49C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143C1E-D1E4-4EE6-8931-90B6F8461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07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41320-7439-43AC-8B58-8C46D9148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53230-42FD-4CE2-B7D7-5016B7BEA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05D58-8418-468D-8DC8-82C2AAFF7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149C5-5BE3-470F-8DD0-9137592A4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BD76C-3833-4BED-8CCB-98165E2CD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77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1A415-5E0E-4761-8853-A3C1E187A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AB48D-E024-4D3A-9C56-88CCD97732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8C8CE-3CDF-49B2-B0C8-34E26FE71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79841-9BDC-4FE7-9A6C-05AE5E12C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AE210-3F98-4A3C-91C6-CF1702A7A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CA75C0-F058-45E2-BD22-27A6B9DF5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7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A277F-626D-4659-AEC6-1738B31A0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E72A0-B4B8-4C82-A5E7-3DC027AA5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A66194-E157-46EA-8681-B043A65E0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7EE5F7-6005-46F5-828C-2139F31C39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2F5586-951F-4B05-9D7F-842EA29C8C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54E3E-BCE8-4A9A-B57D-4C6E63850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149CAB-B1A0-4DEA-82C4-823CE246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0DB0E3-9666-44DE-BD0D-E9F1AC5B3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4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BB4C8-B715-48BE-A1DD-8DB68042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3A4E45-D34B-47AB-BF54-8648E7D7C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3F5D2-EDF3-4F4A-86EF-19CE3F785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91858C-BD84-4F7E-9C11-D0912EAB0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47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DD5F2B-D128-4BC4-B003-0806DD14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C62CC6-DF2E-4F84-BD72-F00F9739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63670D-C1C4-48FF-B8E6-B19956D54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57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6949D-3E21-40F5-871F-8BB39AC70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F3F94-178C-4674-8FC6-C5E98E5C5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15364-F6BC-4614-A575-655768670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E235D-1D88-46C0-888D-52FAAEC3D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63F15-D42D-4F97-8A65-E48387CC6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B8E61-DA4E-4D73-AB20-0C571F5E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6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F18D6-4BAD-4932-A5C1-95C07C1E9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AD4EC-AFF6-4F21-86E8-D5C948E180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E71BF8-FEB8-4F33-950A-C6CB00E6D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B665A-786D-4E37-AB9C-F58109E9E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57EB9-9A5B-4BF1-8492-10BF65BFC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8CAA75-F903-439D-A03F-B535EDC4A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8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55AA9-5E9B-4184-9DBD-691E035A6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D59D2-E44A-4202-8AEF-F144F803E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6A4F9-92A9-40BF-BF54-95BC68DD3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6500A-4BE0-410B-9C26-A2DD85E5F037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E18D2-075D-43B6-A107-69052C1D7E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96419-BEB4-4D1D-AA72-C2978A3BC2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90A64-2EDE-4F99-B1AB-F6FFD3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A759-6B02-4286-8865-CBE814E6A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535552"/>
            <a:ext cx="11932920" cy="184188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badi" panose="020B0604020104020204" pitchFamily="34" charset="0"/>
              </a:rPr>
              <a:t>What to rethink Primary Health Care after the pandemic?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3C1221-C309-41A2-A5A1-8A767D9C9C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4290"/>
            <a:ext cx="9144000" cy="2600643"/>
          </a:xfrm>
        </p:spPr>
        <p:txBody>
          <a:bodyPr>
            <a:normAutofit/>
          </a:bodyPr>
          <a:lstStyle/>
          <a:p>
            <a:r>
              <a:rPr lang="en-US" sz="2800" dirty="0"/>
              <a:t>Dr Sushil Baral</a:t>
            </a:r>
          </a:p>
          <a:p>
            <a:r>
              <a:rPr lang="en-US" sz="2800" dirty="0"/>
              <a:t>HERD International, Nepal</a:t>
            </a:r>
          </a:p>
          <a:p>
            <a:endParaRPr lang="en-US" sz="2800" dirty="0"/>
          </a:p>
          <a:p>
            <a:r>
              <a:rPr lang="en-US" sz="2800" dirty="0"/>
              <a:t>CHORUS Research Consortium </a:t>
            </a:r>
          </a:p>
          <a:p>
            <a:r>
              <a:rPr lang="en-US" sz="2800" dirty="0" err="1"/>
              <a:t>ReBuild</a:t>
            </a:r>
            <a:r>
              <a:rPr lang="en-US" sz="2800" dirty="0"/>
              <a:t> for Resilience (R4R)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9B308C-F95C-4DBF-B614-E344C7590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4160" y="6012743"/>
            <a:ext cx="1369349" cy="6846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A53100-D9A0-439E-B815-A9D8CB0DA8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991" y="5715413"/>
            <a:ext cx="2726817" cy="10903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92857B-AFFE-4EFD-8BF9-4D1CA980507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91" y="5823723"/>
            <a:ext cx="2726818" cy="8736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617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1C05C-E334-44B0-9458-05803A209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69" y="99782"/>
            <a:ext cx="11313405" cy="740920"/>
          </a:xfrm>
        </p:spPr>
        <p:txBody>
          <a:bodyPr>
            <a:normAutofit/>
          </a:bodyPr>
          <a:lstStyle/>
          <a:p>
            <a:r>
              <a:rPr lang="en-US" dirty="0">
                <a:latin typeface="Abadi" panose="020B0604020104020204" pitchFamily="34" charset="0"/>
              </a:rPr>
              <a:t>Why to rethink in PHC after the pandemic?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72F2876-545E-437D-8219-766CC219D5E3}"/>
              </a:ext>
            </a:extLst>
          </p:cNvPr>
          <p:cNvSpPr/>
          <p:nvPr/>
        </p:nvSpPr>
        <p:spPr>
          <a:xfrm>
            <a:off x="4251594" y="875067"/>
            <a:ext cx="3800816" cy="90338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Abadi" panose="020B0604020104020204" pitchFamily="34" charset="0"/>
              </a:rPr>
              <a:t>Health – 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  <a:latin typeface="Abadi" panose="020B0604020104020204" pitchFamily="34" charset="0"/>
              </a:rPr>
              <a:t>a fundamental human right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2392A40-A66F-43CB-B0DA-336F22000448}"/>
              </a:ext>
            </a:extLst>
          </p:cNvPr>
          <p:cNvSpPr/>
          <p:nvPr/>
        </p:nvSpPr>
        <p:spPr>
          <a:xfrm>
            <a:off x="3933020" y="1913434"/>
            <a:ext cx="4715220" cy="74091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Universal Health Coverage (UHC)</a:t>
            </a:r>
          </a:p>
          <a:p>
            <a:pPr algn="ctr"/>
            <a:r>
              <a:rPr lang="en-US" b="1" dirty="0"/>
              <a:t> – critical to achieving that right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F5242D0-EF12-4B9C-8EDA-0936B393F131}"/>
              </a:ext>
            </a:extLst>
          </p:cNvPr>
          <p:cNvSpPr/>
          <p:nvPr/>
        </p:nvSpPr>
        <p:spPr>
          <a:xfrm>
            <a:off x="519629" y="1159409"/>
            <a:ext cx="3523561" cy="150300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UHC aspirations:</a:t>
            </a:r>
            <a:r>
              <a:rPr lang="en-US" dirty="0"/>
              <a:t> good quality healthcare should be received by everyone where needed, without incurring financial hardship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CF75C47-8600-4050-86B4-B7131717E33C}"/>
              </a:ext>
            </a:extLst>
          </p:cNvPr>
          <p:cNvSpPr/>
          <p:nvPr/>
        </p:nvSpPr>
        <p:spPr>
          <a:xfrm>
            <a:off x="8219154" y="1151352"/>
            <a:ext cx="3800816" cy="150300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UHC contribution</a:t>
            </a:r>
            <a:r>
              <a:rPr lang="en-US" dirty="0"/>
              <a:t>: beyond health and well-being, to social inclusion, gender equity, poverty eradication, economic growth and human dignity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BD5FB62-0F53-4E42-8A00-239CB2D628CD}"/>
              </a:ext>
            </a:extLst>
          </p:cNvPr>
          <p:cNvSpPr/>
          <p:nvPr/>
        </p:nvSpPr>
        <p:spPr>
          <a:xfrm>
            <a:off x="2619872" y="2580377"/>
            <a:ext cx="6889979" cy="109600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Strong Primary Health Care (PHC)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foundation of quality health systems, leading to UHC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3811E4E-93B5-4FE1-A223-8E4918FD1357}"/>
              </a:ext>
            </a:extLst>
          </p:cNvPr>
          <p:cNvSpPr/>
          <p:nvPr/>
        </p:nvSpPr>
        <p:spPr>
          <a:xfrm>
            <a:off x="8164284" y="5097352"/>
            <a:ext cx="3984936" cy="16335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PHC – it should be practical, scientifically sounds, and socially acceptable builds on technology accessible to individual and families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0CCBC27-062D-41A2-AB25-1E0D591CA170}"/>
              </a:ext>
            </a:extLst>
          </p:cNvPr>
          <p:cNvSpPr/>
          <p:nvPr/>
        </p:nvSpPr>
        <p:spPr>
          <a:xfrm>
            <a:off x="120811" y="5097352"/>
            <a:ext cx="4076328" cy="15483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PHC – is an integral part of country health system – focuses on health and wellbeing including social and economic development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139314B-3645-47B0-BA92-AE22382B59F0}"/>
              </a:ext>
            </a:extLst>
          </p:cNvPr>
          <p:cNvSpPr/>
          <p:nvPr/>
        </p:nvSpPr>
        <p:spPr>
          <a:xfrm>
            <a:off x="88416" y="3676383"/>
            <a:ext cx="4141117" cy="14290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PHC – first level of contact of individuals, the family, and community bringing healthcare as close as possible to people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84972B7-7C17-419F-8DD0-A077D6F02F51}"/>
              </a:ext>
            </a:extLst>
          </p:cNvPr>
          <p:cNvSpPr/>
          <p:nvPr/>
        </p:nvSpPr>
        <p:spPr>
          <a:xfrm>
            <a:off x="8145689" y="3540866"/>
            <a:ext cx="3892876" cy="156454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PHC – quality healthcare available in a cost that the community and country can afford to maintain at every stage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25B96F-656F-4440-A893-071FCE204543}"/>
              </a:ext>
            </a:extLst>
          </p:cNvPr>
          <p:cNvSpPr txBox="1"/>
          <p:nvPr/>
        </p:nvSpPr>
        <p:spPr>
          <a:xfrm>
            <a:off x="4435571" y="3920456"/>
            <a:ext cx="371011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PHC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Open Sans" panose="020B0606030504020204" pitchFamily="34" charset="0"/>
              </a:rPr>
              <a:t> </a:t>
            </a:r>
            <a:r>
              <a:rPr lang="en-US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powers health systems, making it resilient towards saving lives and money and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Open Sans" panose="020B0606030504020204" pitchFamily="34" charset="0"/>
              </a:rPr>
              <a:t>making</a:t>
            </a:r>
            <a:r>
              <a:rPr lang="en-US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health systems work better for all people 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35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1" grpId="0" animBg="1"/>
      <p:bldP spid="13" grpId="0" animBg="1"/>
      <p:bldP spid="14" grpId="0" animBg="1"/>
      <p:bldP spid="15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1A00-2F57-43C6-8931-6C859AFEA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887" y="0"/>
            <a:ext cx="10518913" cy="96188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Abadi" panose="020B0604020104020204" pitchFamily="34" charset="0"/>
              </a:rPr>
              <a:t>Pathway to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Abadi" panose="020B0604020104020204" pitchFamily="34" charset="0"/>
              </a:rPr>
              <a:t>ReBulding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Abadi" panose="020B0604020104020204" pitchFamily="34" charset="0"/>
              </a:rPr>
              <a:t> PHC: How? </a:t>
            </a:r>
            <a:r>
              <a:rPr lang="en-US" sz="2200" b="1" i="1" dirty="0">
                <a:solidFill>
                  <a:schemeClr val="tx2"/>
                </a:solidFill>
              </a:rPr>
              <a:t>R4R Resilience Framework</a:t>
            </a:r>
            <a:endParaRPr lang="en-US" b="1" i="1" dirty="0">
              <a:solidFill>
                <a:schemeClr val="tx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89F27D-B719-4317-B2F4-AAD030F3B92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0588" y="961887"/>
            <a:ext cx="11782141" cy="584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650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CE8E9-6BB4-4402-AEE9-181E48F67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268287"/>
            <a:ext cx="10515600" cy="126682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Structural shifts: design, finance and delivery of PHC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F32F119-B961-448B-ABFB-B88D8DD2DB4E}"/>
              </a:ext>
            </a:extLst>
          </p:cNvPr>
          <p:cNvSpPr/>
          <p:nvPr/>
        </p:nvSpPr>
        <p:spPr>
          <a:xfrm>
            <a:off x="215900" y="1891506"/>
            <a:ext cx="2895600" cy="901700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Low-quality and low coverage to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A680E14-B1AE-41F5-BA69-31F8E52EAEA4}"/>
              </a:ext>
            </a:extLst>
          </p:cNvPr>
          <p:cNvSpPr/>
          <p:nvPr/>
        </p:nvSpPr>
        <p:spPr>
          <a:xfrm>
            <a:off x="3238501" y="1916906"/>
            <a:ext cx="2895600" cy="9017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High-quality care to all 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B07D556-CAFF-4DC9-BB5C-960F3C9B5196}"/>
              </a:ext>
            </a:extLst>
          </p:cNvPr>
          <p:cNvSpPr/>
          <p:nvPr/>
        </p:nvSpPr>
        <p:spPr>
          <a:xfrm>
            <a:off x="229671" y="2906711"/>
            <a:ext cx="2895600" cy="901700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Fragmentation to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2999C21-F279-44A7-802C-D865F5DE12FA}"/>
              </a:ext>
            </a:extLst>
          </p:cNvPr>
          <p:cNvSpPr/>
          <p:nvPr/>
        </p:nvSpPr>
        <p:spPr>
          <a:xfrm>
            <a:off x="3245694" y="2906711"/>
            <a:ext cx="2895600" cy="9017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Coordinated person-centered care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125FBBF-606F-4CA6-B44D-C088F1A6FBBA}"/>
              </a:ext>
            </a:extLst>
          </p:cNvPr>
          <p:cNvSpPr/>
          <p:nvPr/>
        </p:nvSpPr>
        <p:spPr>
          <a:xfrm>
            <a:off x="279937" y="3924299"/>
            <a:ext cx="2895600" cy="901700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Inequity to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43178CD-87DA-4A45-B9CD-BE05236BB0C6}"/>
              </a:ext>
            </a:extLst>
          </p:cNvPr>
          <p:cNvSpPr/>
          <p:nvPr/>
        </p:nvSpPr>
        <p:spPr>
          <a:xfrm>
            <a:off x="3225802" y="3896516"/>
            <a:ext cx="2895600" cy="9017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Fairness and accountable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AEDB67D-8E7D-4935-A0E6-E36046F43F92}"/>
              </a:ext>
            </a:extLst>
          </p:cNvPr>
          <p:cNvSpPr/>
          <p:nvPr/>
        </p:nvSpPr>
        <p:spPr>
          <a:xfrm>
            <a:off x="316660" y="5841201"/>
            <a:ext cx="2895600" cy="901700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Fragility to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4B903F8-D6FD-46CB-8B4D-9FAC588B5180}"/>
              </a:ext>
            </a:extLst>
          </p:cNvPr>
          <p:cNvSpPr/>
          <p:nvPr/>
        </p:nvSpPr>
        <p:spPr>
          <a:xfrm>
            <a:off x="3275760" y="5872163"/>
            <a:ext cx="2895600" cy="9017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Resilience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671E185-7140-4C6D-8D3C-7A767610C488}"/>
              </a:ext>
            </a:extLst>
          </p:cNvPr>
          <p:cNvSpPr/>
          <p:nvPr/>
        </p:nvSpPr>
        <p:spPr>
          <a:xfrm>
            <a:off x="7680150" y="1013028"/>
            <a:ext cx="3191067" cy="289401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Health workforce: collaborative and multi-disciplinary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079670-2336-4304-9F62-67A6608FF011}"/>
              </a:ext>
            </a:extLst>
          </p:cNvPr>
          <p:cNvSpPr/>
          <p:nvPr/>
        </p:nvSpPr>
        <p:spPr>
          <a:xfrm>
            <a:off x="6605685" y="3230821"/>
            <a:ext cx="2895600" cy="289401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Community co-creation to address population health needs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E3071C7-4FD5-4874-AB00-8C2CCF8FAFB3}"/>
              </a:ext>
            </a:extLst>
          </p:cNvPr>
          <p:cNvSpPr/>
          <p:nvPr/>
        </p:nvSpPr>
        <p:spPr>
          <a:xfrm>
            <a:off x="8942487" y="3429000"/>
            <a:ext cx="2895599" cy="289401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Sustainable financing 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85401543-AC56-42F9-9CB4-D669EB6FDB44}"/>
              </a:ext>
            </a:extLst>
          </p:cNvPr>
          <p:cNvSpPr/>
          <p:nvPr/>
        </p:nvSpPr>
        <p:spPr>
          <a:xfrm rot="5400000">
            <a:off x="2842467" y="-299101"/>
            <a:ext cx="901698" cy="3760507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782B5E98-7BCC-4BFF-9155-5DB4FD80386E}"/>
              </a:ext>
            </a:extLst>
          </p:cNvPr>
          <p:cNvSpPr/>
          <p:nvPr/>
        </p:nvSpPr>
        <p:spPr>
          <a:xfrm>
            <a:off x="6121402" y="1883439"/>
            <a:ext cx="811118" cy="4335721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6E28A37-5928-4879-9EF5-F5A61CA64E20}"/>
              </a:ext>
            </a:extLst>
          </p:cNvPr>
          <p:cNvSpPr/>
          <p:nvPr/>
        </p:nvSpPr>
        <p:spPr>
          <a:xfrm>
            <a:off x="266702" y="4886321"/>
            <a:ext cx="2895600" cy="901700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Partial existence of care to  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808537B-161D-4C7A-BA3C-482C1F9D4C97}"/>
              </a:ext>
            </a:extLst>
          </p:cNvPr>
          <p:cNvSpPr/>
          <p:nvPr/>
        </p:nvSpPr>
        <p:spPr>
          <a:xfrm>
            <a:off x="3251202" y="4886321"/>
            <a:ext cx="2895600" cy="9017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Comprehensive and Continuity </a:t>
            </a:r>
          </a:p>
        </p:txBody>
      </p:sp>
    </p:spTree>
    <p:extLst>
      <p:ext uri="{BB962C8B-B14F-4D97-AF65-F5344CB8AC3E}">
        <p14:creationId xmlns:p14="http://schemas.microsoft.com/office/powerpoint/2010/main" val="410853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B6A14-4B92-4C30-9F6F-76F4E71F8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575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badi" panose="020B0604020104020204" pitchFamily="34" charset="0"/>
              </a:rPr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CD060-034B-4030-8EB2-4AA1F3E04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1176000" cy="517207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badi" panose="020B0604020104020204" pitchFamily="34" charset="0"/>
              </a:rPr>
              <a:t>Strengthening PHC is a “hard grind” task involving multiple actors –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leadership matters at all levels </a:t>
            </a:r>
          </a:p>
          <a:p>
            <a:r>
              <a:rPr lang="en-US" sz="3200" dirty="0">
                <a:latin typeface="Abadi" panose="020B0604020104020204" pitchFamily="34" charset="0"/>
              </a:rPr>
              <a:t>Successful reforms are to be lead than desired only –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actions, reflections and lessons to be geared up   </a:t>
            </a:r>
          </a:p>
          <a:p>
            <a:r>
              <a:rPr lang="en-US" sz="3200" dirty="0">
                <a:latin typeface="Abadi" panose="020B0604020104020204" pitchFamily="34" charset="0"/>
              </a:rPr>
              <a:t>Despite several adaptations in the system during the pandemic, changes are unlikely to be lasting if basics are not addressed or partially addressed –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comprehensive and continuity should </a:t>
            </a:r>
            <a:r>
              <a:rPr lang="en-US" sz="3200" b="1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remain priority </a:t>
            </a:r>
          </a:p>
          <a:p>
            <a:r>
              <a:rPr lang="en-US" sz="3200">
                <a:latin typeface="Abadi" panose="020B0604020104020204" pitchFamily="34" charset="0"/>
              </a:rPr>
              <a:t>Health </a:t>
            </a:r>
            <a:r>
              <a:rPr lang="en-US" sz="3200" dirty="0">
                <a:latin typeface="Abadi" panose="020B0604020104020204" pitchFamily="34" charset="0"/>
              </a:rPr>
              <a:t>workforce and community are fundamental to PHC robustness –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investment is must </a:t>
            </a:r>
            <a:r>
              <a:rPr lang="en-US" sz="3200" b="1" dirty="0">
                <a:latin typeface="Abadi" panose="020B0604020104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6611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2699</TotalTime>
  <Words>366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Abadi</vt:lpstr>
      <vt:lpstr>Arial</vt:lpstr>
      <vt:lpstr>Calibri</vt:lpstr>
      <vt:lpstr>Calibri Light</vt:lpstr>
      <vt:lpstr>Open Sans</vt:lpstr>
      <vt:lpstr>Office Theme</vt:lpstr>
      <vt:lpstr>What to rethink Primary Health Care after the pandemic? </vt:lpstr>
      <vt:lpstr>Why to rethink in PHC after the pandemic?</vt:lpstr>
      <vt:lpstr>Pathway to ReBulding PHC: How? R4R Resilience Framework</vt:lpstr>
      <vt:lpstr>Structural shifts: design, finance and delivery of PHC</vt:lpstr>
      <vt:lpstr>Key 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rethink Primary Health Care after the pandemic?</dc:title>
  <dc:creator>Sushil Baral</dc:creator>
  <cp:lastModifiedBy>Sushil Baral</cp:lastModifiedBy>
  <cp:revision>3</cp:revision>
  <dcterms:created xsi:type="dcterms:W3CDTF">2022-01-17T05:55:16Z</dcterms:created>
  <dcterms:modified xsi:type="dcterms:W3CDTF">2022-01-20T08:57:08Z</dcterms:modified>
</cp:coreProperties>
</file>