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0" r:id="rId4"/>
    <p:sldId id="261" r:id="rId5"/>
    <p:sldId id="262" r:id="rId6"/>
    <p:sldId id="263" r:id="rId7"/>
    <p:sldId id="270" r:id="rId8"/>
    <p:sldId id="269" r:id="rId9"/>
    <p:sldId id="272" r:id="rId10"/>
    <p:sldId id="271"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snapToGrid="0">
      <p:cViewPr varScale="1">
        <p:scale>
          <a:sx n="67" d="100"/>
          <a:sy n="67" d="100"/>
        </p:scale>
        <p:origin x="56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498714-4749-47AD-B2FD-13DAD2BC5FA1}"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3B892-B32A-44CF-8411-AF93A2517F06}" type="slidenum">
              <a:rPr lang="en-US" smtClean="0"/>
              <a:t>‹#›</a:t>
            </a:fld>
            <a:endParaRPr lang="en-US"/>
          </a:p>
        </p:txBody>
      </p:sp>
    </p:spTree>
    <p:extLst>
      <p:ext uri="{BB962C8B-B14F-4D97-AF65-F5344CB8AC3E}">
        <p14:creationId xmlns:p14="http://schemas.microsoft.com/office/powerpoint/2010/main" val="2801366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498714-4749-47AD-B2FD-13DAD2BC5FA1}"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3B892-B32A-44CF-8411-AF93A2517F06}" type="slidenum">
              <a:rPr lang="en-US" smtClean="0"/>
              <a:t>‹#›</a:t>
            </a:fld>
            <a:endParaRPr lang="en-US"/>
          </a:p>
        </p:txBody>
      </p:sp>
    </p:spTree>
    <p:extLst>
      <p:ext uri="{BB962C8B-B14F-4D97-AF65-F5344CB8AC3E}">
        <p14:creationId xmlns:p14="http://schemas.microsoft.com/office/powerpoint/2010/main" val="1608753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498714-4749-47AD-B2FD-13DAD2BC5FA1}"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3B892-B32A-44CF-8411-AF93A2517F06}" type="slidenum">
              <a:rPr lang="en-US" smtClean="0"/>
              <a:t>‹#›</a:t>
            </a:fld>
            <a:endParaRPr lang="en-US"/>
          </a:p>
        </p:txBody>
      </p:sp>
    </p:spTree>
    <p:extLst>
      <p:ext uri="{BB962C8B-B14F-4D97-AF65-F5344CB8AC3E}">
        <p14:creationId xmlns:p14="http://schemas.microsoft.com/office/powerpoint/2010/main" val="268525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498714-4749-47AD-B2FD-13DAD2BC5FA1}"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3B892-B32A-44CF-8411-AF93A2517F06}" type="slidenum">
              <a:rPr lang="en-US" smtClean="0"/>
              <a:t>‹#›</a:t>
            </a:fld>
            <a:endParaRPr lang="en-US"/>
          </a:p>
        </p:txBody>
      </p:sp>
    </p:spTree>
    <p:extLst>
      <p:ext uri="{BB962C8B-B14F-4D97-AF65-F5344CB8AC3E}">
        <p14:creationId xmlns:p14="http://schemas.microsoft.com/office/powerpoint/2010/main" val="1935984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498714-4749-47AD-B2FD-13DAD2BC5FA1}"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3B892-B32A-44CF-8411-AF93A2517F06}" type="slidenum">
              <a:rPr lang="en-US" smtClean="0"/>
              <a:t>‹#›</a:t>
            </a:fld>
            <a:endParaRPr lang="en-US"/>
          </a:p>
        </p:txBody>
      </p:sp>
    </p:spTree>
    <p:extLst>
      <p:ext uri="{BB962C8B-B14F-4D97-AF65-F5344CB8AC3E}">
        <p14:creationId xmlns:p14="http://schemas.microsoft.com/office/powerpoint/2010/main" val="2942590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498714-4749-47AD-B2FD-13DAD2BC5FA1}" type="datetimeFigureOut">
              <a:rPr lang="en-US" smtClean="0"/>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3B892-B32A-44CF-8411-AF93A2517F06}" type="slidenum">
              <a:rPr lang="en-US" smtClean="0"/>
              <a:t>‹#›</a:t>
            </a:fld>
            <a:endParaRPr lang="en-US"/>
          </a:p>
        </p:txBody>
      </p:sp>
    </p:spTree>
    <p:extLst>
      <p:ext uri="{BB962C8B-B14F-4D97-AF65-F5344CB8AC3E}">
        <p14:creationId xmlns:p14="http://schemas.microsoft.com/office/powerpoint/2010/main" val="3295519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498714-4749-47AD-B2FD-13DAD2BC5FA1}" type="datetimeFigureOut">
              <a:rPr lang="en-US" smtClean="0"/>
              <a:t>1/20/2022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83B892-B32A-44CF-8411-AF93A2517F06}" type="slidenum">
              <a:rPr lang="en-US" smtClean="0"/>
              <a:t>‹#›</a:t>
            </a:fld>
            <a:endParaRPr lang="en-US"/>
          </a:p>
        </p:txBody>
      </p:sp>
    </p:spTree>
    <p:extLst>
      <p:ext uri="{BB962C8B-B14F-4D97-AF65-F5344CB8AC3E}">
        <p14:creationId xmlns:p14="http://schemas.microsoft.com/office/powerpoint/2010/main" val="3281457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498714-4749-47AD-B2FD-13DAD2BC5FA1}" type="datetimeFigureOut">
              <a:rPr lang="en-US" smtClean="0"/>
              <a:t>1/20/2022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83B892-B32A-44CF-8411-AF93A2517F06}" type="slidenum">
              <a:rPr lang="en-US" smtClean="0"/>
              <a:t>‹#›</a:t>
            </a:fld>
            <a:endParaRPr lang="en-US"/>
          </a:p>
        </p:txBody>
      </p:sp>
    </p:spTree>
    <p:extLst>
      <p:ext uri="{BB962C8B-B14F-4D97-AF65-F5344CB8AC3E}">
        <p14:creationId xmlns:p14="http://schemas.microsoft.com/office/powerpoint/2010/main" val="2394031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98714-4749-47AD-B2FD-13DAD2BC5FA1}" type="datetimeFigureOut">
              <a:rPr lang="en-US" smtClean="0"/>
              <a:t>1/20/2022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83B892-B32A-44CF-8411-AF93A2517F06}" type="slidenum">
              <a:rPr lang="en-US" smtClean="0"/>
              <a:t>‹#›</a:t>
            </a:fld>
            <a:endParaRPr lang="en-US"/>
          </a:p>
        </p:txBody>
      </p:sp>
    </p:spTree>
    <p:extLst>
      <p:ext uri="{BB962C8B-B14F-4D97-AF65-F5344CB8AC3E}">
        <p14:creationId xmlns:p14="http://schemas.microsoft.com/office/powerpoint/2010/main" val="2336774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498714-4749-47AD-B2FD-13DAD2BC5FA1}" type="datetimeFigureOut">
              <a:rPr lang="en-US" smtClean="0"/>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3B892-B32A-44CF-8411-AF93A2517F06}" type="slidenum">
              <a:rPr lang="en-US" smtClean="0"/>
              <a:t>‹#›</a:t>
            </a:fld>
            <a:endParaRPr lang="en-US"/>
          </a:p>
        </p:txBody>
      </p:sp>
    </p:spTree>
    <p:extLst>
      <p:ext uri="{BB962C8B-B14F-4D97-AF65-F5344CB8AC3E}">
        <p14:creationId xmlns:p14="http://schemas.microsoft.com/office/powerpoint/2010/main" val="2748072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498714-4749-47AD-B2FD-13DAD2BC5FA1}" type="datetimeFigureOut">
              <a:rPr lang="en-US" smtClean="0"/>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3B892-B32A-44CF-8411-AF93A2517F06}" type="slidenum">
              <a:rPr lang="en-US" smtClean="0"/>
              <a:t>‹#›</a:t>
            </a:fld>
            <a:endParaRPr lang="en-US"/>
          </a:p>
        </p:txBody>
      </p:sp>
    </p:spTree>
    <p:extLst>
      <p:ext uri="{BB962C8B-B14F-4D97-AF65-F5344CB8AC3E}">
        <p14:creationId xmlns:p14="http://schemas.microsoft.com/office/powerpoint/2010/main" val="3140102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98714-4749-47AD-B2FD-13DAD2BC5FA1}" type="datetimeFigureOut">
              <a:rPr lang="en-US" smtClean="0"/>
              <a:t>1/20/2022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83B892-B32A-44CF-8411-AF93A2517F06}" type="slidenum">
              <a:rPr lang="en-US" smtClean="0"/>
              <a:t>‹#›</a:t>
            </a:fld>
            <a:endParaRPr lang="en-US"/>
          </a:p>
        </p:txBody>
      </p:sp>
    </p:spTree>
    <p:extLst>
      <p:ext uri="{BB962C8B-B14F-4D97-AF65-F5344CB8AC3E}">
        <p14:creationId xmlns:p14="http://schemas.microsoft.com/office/powerpoint/2010/main" val="23230112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4841"/>
            <a:ext cx="9144000" cy="2133599"/>
          </a:xfrm>
        </p:spPr>
        <p:txBody>
          <a:bodyPr>
            <a:noAutofit/>
          </a:bodyPr>
          <a:lstStyle/>
          <a:p>
            <a:r>
              <a:rPr lang="en-US" sz="4400" dirty="0">
                <a:effectLst>
                  <a:glow rad="228600">
                    <a:srgbClr val="FF0000">
                      <a:alpha val="40000"/>
                    </a:srgbClr>
                  </a:glow>
                </a:effectLst>
              </a:rPr>
              <a:t>Risk Communication and Health Systems Trust among the Urban Educated Groups in Bangladesh</a:t>
            </a:r>
            <a:endParaRPr lang="en-US" sz="4400" dirty="0"/>
          </a:p>
        </p:txBody>
      </p:sp>
      <p:sp>
        <p:nvSpPr>
          <p:cNvPr id="3" name="Subtitle 2"/>
          <p:cNvSpPr>
            <a:spLocks noGrp="1"/>
          </p:cNvSpPr>
          <p:nvPr>
            <p:ph type="subTitle" idx="1"/>
          </p:nvPr>
        </p:nvSpPr>
        <p:spPr>
          <a:xfrm>
            <a:off x="1524000" y="2714920"/>
            <a:ext cx="9144000" cy="2542880"/>
          </a:xfrm>
        </p:spPr>
        <p:txBody>
          <a:bodyPr>
            <a:normAutofit/>
          </a:bodyPr>
          <a:lstStyle/>
          <a:p>
            <a:r>
              <a:rPr lang="en-US" sz="2800" b="1" dirty="0"/>
              <a:t>Taufique Joarder</a:t>
            </a:r>
            <a:r>
              <a:rPr lang="en-US" dirty="0"/>
              <a:t>, Public Health Foundation, Bangladesh</a:t>
            </a:r>
          </a:p>
          <a:p>
            <a:endParaRPr lang="en-US" dirty="0"/>
          </a:p>
          <a:p>
            <a:r>
              <a:rPr lang="en-US" dirty="0"/>
              <a:t>20 January 2022</a:t>
            </a:r>
          </a:p>
        </p:txBody>
      </p:sp>
      <p:pic>
        <p:nvPicPr>
          <p:cNvPr id="6" name="Picture 5" descr="Final3.jpg">
            <a:extLst>
              <a:ext uri="{FF2B5EF4-FFF2-40B4-BE49-F238E27FC236}">
                <a16:creationId xmlns:a16="http://schemas.microsoft.com/office/drawing/2014/main" id="{1B7AD9C9-6A2A-426F-AAAD-71B096EE97F5}"/>
              </a:ext>
            </a:extLst>
          </p:cNvPr>
          <p:cNvPicPr>
            <a:picLocks noChangeAspect="1"/>
          </p:cNvPicPr>
          <p:nvPr/>
        </p:nvPicPr>
        <p:blipFill>
          <a:blip r:embed="rId2"/>
          <a:stretch>
            <a:fillRect/>
          </a:stretch>
        </p:blipFill>
        <p:spPr>
          <a:xfrm rot="407624">
            <a:off x="560948" y="3222675"/>
            <a:ext cx="1926101" cy="2658361"/>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1A31AB6F-C32A-43A0-82B4-6ED01AEB5B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723" y="4850217"/>
            <a:ext cx="7010553" cy="771497"/>
          </a:xfrm>
          <a:prstGeom prst="rect">
            <a:avLst/>
          </a:prstGeom>
        </p:spPr>
      </p:pic>
      <p:pic>
        <p:nvPicPr>
          <p:cNvPr id="5" name="Picture 4" descr="Final1.jpg">
            <a:extLst>
              <a:ext uri="{FF2B5EF4-FFF2-40B4-BE49-F238E27FC236}">
                <a16:creationId xmlns:a16="http://schemas.microsoft.com/office/drawing/2014/main" id="{3B753214-7429-4B23-90FB-0D254712F228}"/>
              </a:ext>
            </a:extLst>
          </p:cNvPr>
          <p:cNvPicPr>
            <a:picLocks noChangeAspect="1"/>
          </p:cNvPicPr>
          <p:nvPr/>
        </p:nvPicPr>
        <p:blipFill>
          <a:blip r:embed="rId4"/>
          <a:stretch>
            <a:fillRect/>
          </a:stretch>
        </p:blipFill>
        <p:spPr>
          <a:xfrm rot="19716580">
            <a:off x="8967911" y="2853356"/>
            <a:ext cx="2939094" cy="19201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7386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6707"/>
          </a:xfrm>
        </p:spPr>
        <p:txBody>
          <a:bodyPr>
            <a:normAutofit fontScale="90000"/>
          </a:bodyPr>
          <a:lstStyle/>
          <a:p>
            <a:r>
              <a:rPr lang="en-US" dirty="0">
                <a:solidFill>
                  <a:srgbClr val="FF0000"/>
                </a:solidFill>
              </a:rPr>
              <a:t>Results-Qualitative (Implications)</a:t>
            </a:r>
            <a:endParaRPr lang="en-US" dirty="0"/>
          </a:p>
        </p:txBody>
      </p:sp>
      <p:sp>
        <p:nvSpPr>
          <p:cNvPr id="3" name="Content Placeholder 2"/>
          <p:cNvSpPr>
            <a:spLocks noGrp="1"/>
          </p:cNvSpPr>
          <p:nvPr>
            <p:ph idx="1"/>
          </p:nvPr>
        </p:nvSpPr>
        <p:spPr>
          <a:xfrm>
            <a:off x="838200" y="1028700"/>
            <a:ext cx="10515600" cy="5148263"/>
          </a:xfrm>
        </p:spPr>
        <p:txBody>
          <a:bodyPr/>
          <a:lstStyle/>
          <a:p>
            <a:r>
              <a:rPr lang="en-US" dirty="0"/>
              <a:t>Resulting in negative public perceptions</a:t>
            </a:r>
          </a:p>
          <a:p>
            <a:endParaRPr lang="en-US" dirty="0"/>
          </a:p>
          <a:p>
            <a:endParaRPr lang="en-US" dirty="0"/>
          </a:p>
          <a:p>
            <a:endParaRPr lang="en-US" dirty="0"/>
          </a:p>
          <a:p>
            <a:endParaRPr lang="en-US" dirty="0"/>
          </a:p>
          <a:p>
            <a:endParaRPr lang="en-US" dirty="0"/>
          </a:p>
          <a:p>
            <a:r>
              <a:rPr lang="en-US" dirty="0"/>
              <a:t>Resulting in stigma</a:t>
            </a:r>
          </a:p>
          <a:p>
            <a:pPr marL="0" indent="0">
              <a:buNone/>
            </a:pPr>
            <a:endParaRPr lang="en-US" dirty="0"/>
          </a:p>
        </p:txBody>
      </p:sp>
      <p:sp>
        <p:nvSpPr>
          <p:cNvPr id="6" name="Callout: Line 5">
            <a:extLst>
              <a:ext uri="{FF2B5EF4-FFF2-40B4-BE49-F238E27FC236}">
                <a16:creationId xmlns:a16="http://schemas.microsoft.com/office/drawing/2014/main" id="{B56FE45F-9F46-4DE3-B750-4604293B6C20}"/>
              </a:ext>
            </a:extLst>
          </p:cNvPr>
          <p:cNvSpPr/>
          <p:nvPr/>
        </p:nvSpPr>
        <p:spPr>
          <a:xfrm>
            <a:off x="138112" y="1442561"/>
            <a:ext cx="11915775" cy="2605564"/>
          </a:xfrm>
          <a:prstGeom prst="borderCallout1">
            <a:avLst>
              <a:gd name="adj1" fmla="val -1184"/>
              <a:gd name="adj2" fmla="val 76333"/>
              <a:gd name="adj3" fmla="val -8543"/>
              <a:gd name="adj4" fmla="val 5804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t>“When the schools were closed, my mother went to </a:t>
            </a:r>
            <a:r>
              <a:rPr lang="en-US" sz="2800" i="1" dirty="0" err="1"/>
              <a:t>Kutubdia</a:t>
            </a:r>
            <a:r>
              <a:rPr lang="en-US" sz="2800" i="1" dirty="0"/>
              <a:t> </a:t>
            </a:r>
            <a:r>
              <a:rPr lang="en-US" sz="2800" dirty="0"/>
              <a:t>[a distant island, respondent’s ancestral home]</a:t>
            </a:r>
            <a:r>
              <a:rPr lang="en-US" sz="2800" i="1" dirty="0"/>
              <a:t> with my siblings. I heard from her that people of </a:t>
            </a:r>
            <a:r>
              <a:rPr lang="en-US" sz="2800" i="1" dirty="0" err="1"/>
              <a:t>Kutubdia</a:t>
            </a:r>
            <a:r>
              <a:rPr lang="en-US" sz="2800" i="1" dirty="0"/>
              <a:t> are not even believing that any such disease even exists in reality. They think it’s a hoax, or a propaganda being spread by the government for a clandestine purpose. People are not maintaining any health messages delivered by the government.”</a:t>
            </a:r>
            <a:r>
              <a:rPr lang="en-US" sz="2800" dirty="0"/>
              <a:t> [FGD-5, service holders of different professions, non-clinical]</a:t>
            </a:r>
            <a:endParaRPr lang="en-US" dirty="0"/>
          </a:p>
        </p:txBody>
      </p:sp>
      <p:sp>
        <p:nvSpPr>
          <p:cNvPr id="5" name="Callout: Line 4">
            <a:extLst>
              <a:ext uri="{FF2B5EF4-FFF2-40B4-BE49-F238E27FC236}">
                <a16:creationId xmlns:a16="http://schemas.microsoft.com/office/drawing/2014/main" id="{0F32F88A-1261-4B8B-B1DA-4C245D7BA003}"/>
              </a:ext>
            </a:extLst>
          </p:cNvPr>
          <p:cNvSpPr/>
          <p:nvPr/>
        </p:nvSpPr>
        <p:spPr>
          <a:xfrm>
            <a:off x="114300" y="4588906"/>
            <a:ext cx="11915775" cy="2088785"/>
          </a:xfrm>
          <a:prstGeom prst="borderCallout1">
            <a:avLst>
              <a:gd name="adj1" fmla="val -3491"/>
              <a:gd name="adj2" fmla="val 46197"/>
              <a:gd name="adj3" fmla="val -11773"/>
              <a:gd name="adj4" fmla="val 3286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t>“We are seeing news like returnee expatriates are denied entry to their homes, doctors are driven out of their residence—Government needs to demonstrate how to form the culture of respect, for example, the local leaders, imams, etc. can be role models of counteracting stigma.”</a:t>
            </a:r>
            <a:r>
              <a:rPr lang="en-US" sz="2800" dirty="0"/>
              <a:t> [FGD-5, service holders of different professions, non-clinical]</a:t>
            </a:r>
          </a:p>
        </p:txBody>
      </p:sp>
    </p:spTree>
    <p:extLst>
      <p:ext uri="{BB962C8B-B14F-4D97-AF65-F5344CB8AC3E}">
        <p14:creationId xmlns:p14="http://schemas.microsoft.com/office/powerpoint/2010/main" val="404151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Recommendations (Contd.)</a:t>
            </a:r>
            <a:endParaRPr lang="en-US" dirty="0"/>
          </a:p>
        </p:txBody>
      </p:sp>
      <p:sp>
        <p:nvSpPr>
          <p:cNvPr id="3" name="Content Placeholder 2"/>
          <p:cNvSpPr>
            <a:spLocks noGrp="1"/>
          </p:cNvSpPr>
          <p:nvPr>
            <p:ph idx="1"/>
          </p:nvPr>
        </p:nvSpPr>
        <p:spPr>
          <a:xfrm>
            <a:off x="838200" y="1825625"/>
            <a:ext cx="8070131" cy="4351338"/>
          </a:xfrm>
        </p:spPr>
        <p:txBody>
          <a:bodyPr/>
          <a:lstStyle/>
          <a:p>
            <a:r>
              <a:rPr lang="en-US" dirty="0"/>
              <a:t>Transparency in COVID-19 data and decision-making</a:t>
            </a:r>
          </a:p>
          <a:p>
            <a:r>
              <a:rPr lang="en-US" dirty="0"/>
              <a:t>Free flow of correct directives and information</a:t>
            </a:r>
          </a:p>
          <a:p>
            <a:r>
              <a:rPr lang="en-US" dirty="0"/>
              <a:t>Scientifically oriented RCCE and SBCC strategies</a:t>
            </a:r>
          </a:p>
          <a:p>
            <a:r>
              <a:rPr lang="en-US" dirty="0"/>
              <a:t>Engage religious, cultural, political, &amp; community-based forces</a:t>
            </a:r>
          </a:p>
          <a:p>
            <a:r>
              <a:rPr lang="en-US" dirty="0"/>
              <a:t>Explicit policy &amp; guideline to promote a culture of respect against stigma</a:t>
            </a:r>
          </a:p>
          <a:p>
            <a:pPr lvl="1"/>
            <a:endParaRPr lang="en-US" dirty="0"/>
          </a:p>
          <a:p>
            <a:pPr marL="0" indent="0">
              <a:buNone/>
            </a:pPr>
            <a:r>
              <a:rPr lang="en-US" b="1" dirty="0"/>
              <a:t>Acknowledgement:</a:t>
            </a:r>
            <a:endParaRPr lang="en-US" dirty="0"/>
          </a:p>
        </p:txBody>
      </p:sp>
      <p:pic>
        <p:nvPicPr>
          <p:cNvPr id="5" name="Picture 4">
            <a:extLst>
              <a:ext uri="{FF2B5EF4-FFF2-40B4-BE49-F238E27FC236}">
                <a16:creationId xmlns:a16="http://schemas.microsoft.com/office/drawing/2014/main" id="{D19DD958-7F8F-464C-BEBF-527AE7CA3E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347" t="30222" r="30091" b="53037"/>
          <a:stretch/>
        </p:blipFill>
        <p:spPr>
          <a:xfrm>
            <a:off x="4094391" y="5114443"/>
            <a:ext cx="3062523" cy="1197457"/>
          </a:xfrm>
          <a:prstGeom prst="rect">
            <a:avLst/>
          </a:prstGeom>
        </p:spPr>
      </p:pic>
      <p:pic>
        <p:nvPicPr>
          <p:cNvPr id="6" name="Picture 5">
            <a:extLst>
              <a:ext uri="{FF2B5EF4-FFF2-40B4-BE49-F238E27FC236}">
                <a16:creationId xmlns:a16="http://schemas.microsoft.com/office/drawing/2014/main" id="{A2D36911-C477-4C33-ABCC-0CA9FDF0E0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7478" y="5133774"/>
            <a:ext cx="1211742" cy="1211742"/>
          </a:xfrm>
          <a:prstGeom prst="rect">
            <a:avLst/>
          </a:prstGeom>
        </p:spPr>
      </p:pic>
      <p:sp>
        <p:nvSpPr>
          <p:cNvPr id="7" name="TextBox 6">
            <a:extLst>
              <a:ext uri="{FF2B5EF4-FFF2-40B4-BE49-F238E27FC236}">
                <a16:creationId xmlns:a16="http://schemas.microsoft.com/office/drawing/2014/main" id="{0DB7356B-0172-4355-9143-8B2CF08AE587}"/>
              </a:ext>
            </a:extLst>
          </p:cNvPr>
          <p:cNvSpPr txBox="1"/>
          <p:nvPr/>
        </p:nvSpPr>
        <p:spPr>
          <a:xfrm>
            <a:off x="8908331" y="31177"/>
            <a:ext cx="3242822" cy="6817396"/>
          </a:xfrm>
          <a:prstGeom prst="rect">
            <a:avLst/>
          </a:prstGeom>
          <a:ln w="7620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a:t>Publications: </a:t>
            </a:r>
          </a:p>
          <a:p>
            <a:r>
              <a:rPr lang="en-US" sz="2400" dirty="0">
                <a:solidFill>
                  <a:schemeClr val="accent2"/>
                </a:solidFill>
              </a:rPr>
              <a:t>1. Joarder et al. Trust in the Bangladeshi health system during the COVID-19 pandemic: A mixed-methods exploration. Accepted in </a:t>
            </a:r>
            <a:r>
              <a:rPr lang="en-US" sz="2400" i="1" dirty="0">
                <a:solidFill>
                  <a:schemeClr val="accent2"/>
                </a:solidFill>
              </a:rPr>
              <a:t>Journal of Public Health and Development</a:t>
            </a:r>
          </a:p>
          <a:p>
            <a:r>
              <a:rPr lang="en-US" sz="2400" dirty="0">
                <a:solidFill>
                  <a:srgbClr val="92D050"/>
                </a:solidFill>
              </a:rPr>
              <a:t>2. Joarder et al. Urban educated group's perceptions of the COVID-19 pandemic management in Bangladesh: a qualitative exploration. Published in </a:t>
            </a:r>
            <a:r>
              <a:rPr lang="en-US" sz="2400" i="1" dirty="0">
                <a:solidFill>
                  <a:srgbClr val="92D050"/>
                </a:solidFill>
              </a:rPr>
              <a:t>F1000Research</a:t>
            </a:r>
            <a:endParaRPr lang="en-US" dirty="0">
              <a:solidFill>
                <a:srgbClr val="92D050"/>
              </a:solidFill>
            </a:endParaRPr>
          </a:p>
        </p:txBody>
      </p:sp>
    </p:spTree>
    <p:extLst>
      <p:ext uri="{BB962C8B-B14F-4D97-AF65-F5344CB8AC3E}">
        <p14:creationId xmlns:p14="http://schemas.microsoft.com/office/powerpoint/2010/main" val="243756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childTnLst>
                                </p:cTn>
                              </p:par>
                              <p:par>
                                <p:cTn id="10" presetID="14" presetClass="entr" presetSubtype="1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p:txBody>
      </p:sp>
      <p:pic>
        <p:nvPicPr>
          <p:cNvPr id="5" name="Content Placeholder 4">
            <a:extLst>
              <a:ext uri="{FF2B5EF4-FFF2-40B4-BE49-F238E27FC236}">
                <a16:creationId xmlns:a16="http://schemas.microsoft.com/office/drawing/2014/main" id="{FE03AC5F-3A27-4746-AD15-96CFA84637DF}"/>
              </a:ext>
            </a:extLst>
          </p:cNvPr>
          <p:cNvPicPr>
            <a:picLocks noChangeAspect="1"/>
          </p:cNvPicPr>
          <p:nvPr/>
        </p:nvPicPr>
        <p:blipFill rotWithShape="1">
          <a:blip r:embed="rId2">
            <a:extLst>
              <a:ext uri="{28A0092B-C50C-407E-A947-70E740481C1C}">
                <a14:useLocalDpi xmlns:a14="http://schemas.microsoft.com/office/drawing/2010/main" val="0"/>
              </a:ext>
            </a:extLst>
          </a:blip>
          <a:srcRect l="2279" r="444" b="4253"/>
          <a:stretch/>
        </p:blipFill>
        <p:spPr>
          <a:xfrm>
            <a:off x="370345" y="0"/>
            <a:ext cx="11451309" cy="6311925"/>
          </a:xfrm>
          <a:prstGeom prst="rect">
            <a:avLst/>
          </a:prstGeom>
        </p:spPr>
      </p:pic>
      <p:sp>
        <p:nvSpPr>
          <p:cNvPr id="6" name="Title 1">
            <a:extLst>
              <a:ext uri="{FF2B5EF4-FFF2-40B4-BE49-F238E27FC236}">
                <a16:creationId xmlns:a16="http://schemas.microsoft.com/office/drawing/2014/main" id="{D76F543A-3CCE-4737-A209-BC7D99157163}"/>
              </a:ext>
            </a:extLst>
          </p:cNvPr>
          <p:cNvSpPr txBox="1">
            <a:spLocks/>
          </p:cNvSpPr>
          <p:nvPr/>
        </p:nvSpPr>
        <p:spPr>
          <a:xfrm>
            <a:off x="523875" y="5317240"/>
            <a:ext cx="11210925" cy="744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chemeClr val="bg2"/>
                </a:solidFill>
              </a:rPr>
              <a:t>THANK YOU</a:t>
            </a:r>
            <a:endParaRPr lang="en-US" sz="3600" b="1" dirty="0">
              <a:solidFill>
                <a:schemeClr val="bg2"/>
              </a:solidFill>
            </a:endParaRPr>
          </a:p>
        </p:txBody>
      </p:sp>
      <p:sp>
        <p:nvSpPr>
          <p:cNvPr id="7" name="Rectangle 6">
            <a:extLst>
              <a:ext uri="{FF2B5EF4-FFF2-40B4-BE49-F238E27FC236}">
                <a16:creationId xmlns:a16="http://schemas.microsoft.com/office/drawing/2014/main" id="{45230722-5FFA-4B0D-9266-A5A94185BAB5}"/>
              </a:ext>
            </a:extLst>
          </p:cNvPr>
          <p:cNvSpPr/>
          <p:nvPr/>
        </p:nvSpPr>
        <p:spPr>
          <a:xfrm>
            <a:off x="893298" y="2048099"/>
            <a:ext cx="8047502" cy="3115725"/>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3200" b="1" i="0" u="sng" strike="noStrike" kern="0" cap="none" spc="0" normalizeH="0" baseline="0" noProof="0" dirty="0">
                <a:ln>
                  <a:noFill/>
                </a:ln>
                <a:solidFill>
                  <a:prstClr val="white">
                    <a:lumMod val="95000"/>
                  </a:prstClr>
                </a:solidFill>
                <a:effectLst/>
                <a:uLnTx/>
                <a:uFillTx/>
                <a:latin typeface="Calibri" panose="020F0502020204030204"/>
                <a:ea typeface="+mn-ea"/>
                <a:cs typeface="+mn-cs"/>
              </a:rPr>
              <a:t>Contact:</a:t>
            </a:r>
            <a:endParaRPr kumimoji="0" lang="en-GB" sz="2800" b="1" i="0" u="sng" strike="noStrike" kern="0" cap="none" spc="0" normalizeH="0" baseline="0" noProof="0" dirty="0">
              <a:ln>
                <a:noFill/>
              </a:ln>
              <a:solidFill>
                <a:prstClr val="white">
                  <a:lumMod val="95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800" b="1" i="0" u="none" strike="noStrike" kern="0" cap="none" spc="0" normalizeH="0" baseline="0" noProof="0" dirty="0" err="1">
                <a:ln>
                  <a:noFill/>
                </a:ln>
                <a:solidFill>
                  <a:prstClr val="white">
                    <a:lumMod val="95000"/>
                  </a:prstClr>
                </a:solidFill>
                <a:effectLst/>
                <a:uLnTx/>
                <a:uFillTx/>
                <a:latin typeface="Calibri" panose="020F0502020204030204"/>
                <a:ea typeface="+mn-ea"/>
                <a:cs typeface="+mn-cs"/>
              </a:rPr>
              <a:t>Dr.</a:t>
            </a:r>
            <a:r>
              <a:rPr kumimoji="0" lang="en-GB" sz="2800" b="1" i="0" u="none" strike="noStrike" kern="0" cap="none" spc="0" normalizeH="0" baseline="0" noProof="0" dirty="0">
                <a:ln>
                  <a:noFill/>
                </a:ln>
                <a:solidFill>
                  <a:prstClr val="white">
                    <a:lumMod val="95000"/>
                  </a:prstClr>
                </a:solidFill>
                <a:effectLst/>
                <a:uLnTx/>
                <a:uFillTx/>
                <a:latin typeface="Calibri" panose="020F0502020204030204"/>
                <a:ea typeface="+mn-ea"/>
                <a:cs typeface="+mn-cs"/>
              </a:rPr>
              <a:t> Taufique Joarder</a:t>
            </a:r>
            <a:r>
              <a:rPr kumimoji="0" lang="en-GB" sz="2800" b="0" i="0" u="none" strike="noStrike" kern="0" cap="none" spc="0" normalizeH="0" baseline="0" noProof="0" dirty="0">
                <a:ln>
                  <a:noFill/>
                </a:ln>
                <a:solidFill>
                  <a:prstClr val="white">
                    <a:lumMod val="95000"/>
                  </a:prstClr>
                </a:solidFill>
                <a:effectLst/>
                <a:uLnTx/>
                <a:uFillTx/>
                <a:latin typeface="Calibri" panose="020F0502020204030204"/>
                <a:ea typeface="+mn-ea"/>
                <a:cs typeface="+mn-cs"/>
              </a:rPr>
              <a:t>, </a:t>
            </a:r>
            <a:r>
              <a:rPr kumimoji="0" lang="en-GB" sz="1800" b="0" i="0" u="none" strike="noStrike" kern="0" cap="none" spc="0" normalizeH="0" baseline="0" noProof="0" dirty="0">
                <a:ln>
                  <a:noFill/>
                </a:ln>
                <a:solidFill>
                  <a:prstClr val="white">
                    <a:lumMod val="95000"/>
                  </a:prstClr>
                </a:solidFill>
                <a:effectLst/>
                <a:uLnTx/>
                <a:uFillTx/>
                <a:latin typeface="Calibri" panose="020F0502020204030204"/>
                <a:ea typeface="+mn-ea"/>
                <a:cs typeface="+mn-cs"/>
              </a:rPr>
              <a:t>MBBS, MPH, </a:t>
            </a:r>
            <a:r>
              <a:rPr kumimoji="0" lang="en-GB" sz="1800" b="0" i="0" u="none" strike="noStrike" kern="0" cap="none" spc="0" normalizeH="0" baseline="0" noProof="0" dirty="0" err="1">
                <a:ln>
                  <a:noFill/>
                </a:ln>
                <a:solidFill>
                  <a:prstClr val="white">
                    <a:lumMod val="95000"/>
                  </a:prstClr>
                </a:solidFill>
                <a:effectLst/>
                <a:uLnTx/>
                <a:uFillTx/>
                <a:latin typeface="Calibri" panose="020F0502020204030204"/>
                <a:ea typeface="+mn-ea"/>
                <a:cs typeface="+mn-cs"/>
              </a:rPr>
              <a:t>DrPH</a:t>
            </a:r>
            <a:r>
              <a:rPr kumimoji="0" lang="en-GB" sz="1800" b="0" i="0" u="none" strike="noStrike" kern="0" cap="none" spc="0" normalizeH="0" baseline="0" noProof="0" dirty="0">
                <a:ln>
                  <a:noFill/>
                </a:ln>
                <a:solidFill>
                  <a:prstClr val="white">
                    <a:lumMod val="95000"/>
                  </a:prstClr>
                </a:solidFill>
                <a:effectLst/>
                <a:uLnTx/>
                <a:uFillTx/>
                <a:latin typeface="Calibri" panose="020F0502020204030204"/>
                <a:ea typeface="+mn-ea"/>
                <a:cs typeface="+mn-cs"/>
              </a:rPr>
              <a:t> (Johns Hopkins)</a:t>
            </a:r>
            <a:endParaRPr kumimoji="0" lang="en-GB" sz="2800" b="0" i="0" u="none" strike="noStrike" kern="0" cap="none" spc="0" normalizeH="0" baseline="0" noProof="0" dirty="0">
              <a:ln>
                <a:noFill/>
              </a:ln>
              <a:solidFill>
                <a:prstClr val="white">
                  <a:lumMod val="95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800" b="0" i="0" u="none" strike="noStrike" kern="0" cap="none" spc="0" normalizeH="0" baseline="0" noProof="0" dirty="0">
                <a:ln>
                  <a:noFill/>
                </a:ln>
                <a:solidFill>
                  <a:prstClr val="white">
                    <a:lumMod val="95000"/>
                  </a:prstClr>
                </a:solidFill>
                <a:effectLst/>
                <a:uLnTx/>
                <a:uFillTx/>
                <a:latin typeface="Calibri" panose="020F0502020204030204"/>
                <a:ea typeface="+mn-ea"/>
                <a:cs typeface="+mn-cs"/>
              </a:rPr>
              <a:t>Email: taufiquejoarder@gmail.com; joardert@who.int </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800" b="0" i="0" u="none" strike="noStrike" kern="0" cap="none" spc="0" normalizeH="0" baseline="0" noProof="0" dirty="0">
                <a:ln>
                  <a:noFill/>
                </a:ln>
                <a:solidFill>
                  <a:prstClr val="white">
                    <a:lumMod val="95000"/>
                  </a:prstClr>
                </a:solidFill>
                <a:effectLst/>
                <a:uLnTx/>
                <a:uFillTx/>
                <a:latin typeface="Calibri" panose="020F0502020204030204"/>
                <a:ea typeface="+mn-ea"/>
                <a:cs typeface="+mn-cs"/>
              </a:rPr>
              <a:t>Skype: </a:t>
            </a:r>
            <a:r>
              <a:rPr kumimoji="0" lang="en-GB" sz="2800" b="0" i="0" u="none" strike="noStrike" kern="0" cap="none" spc="0" normalizeH="0" baseline="0" noProof="0" dirty="0" err="1">
                <a:ln>
                  <a:noFill/>
                </a:ln>
                <a:solidFill>
                  <a:prstClr val="white">
                    <a:lumMod val="95000"/>
                  </a:prstClr>
                </a:solidFill>
                <a:effectLst/>
                <a:uLnTx/>
                <a:uFillTx/>
                <a:latin typeface="Calibri" panose="020F0502020204030204"/>
                <a:ea typeface="+mn-ea"/>
                <a:cs typeface="+mn-cs"/>
              </a:rPr>
              <a:t>taufique.joarder</a:t>
            </a:r>
            <a:endParaRPr kumimoji="0" lang="en-GB" sz="2800" b="0" i="0" u="none" strike="noStrike" kern="0" cap="none" spc="0" normalizeH="0" baseline="0" noProof="0" dirty="0">
              <a:ln>
                <a:noFill/>
              </a:ln>
              <a:solidFill>
                <a:prstClr val="white">
                  <a:lumMod val="95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800" b="0" i="0" u="none" strike="noStrike" kern="0" cap="none" spc="0" normalizeH="0" baseline="0" noProof="0" dirty="0">
                <a:ln>
                  <a:noFill/>
                </a:ln>
                <a:solidFill>
                  <a:prstClr val="white">
                    <a:lumMod val="95000"/>
                  </a:prstClr>
                </a:solidFill>
                <a:effectLst/>
                <a:uLnTx/>
                <a:uFillTx/>
                <a:latin typeface="Calibri" panose="020F0502020204030204"/>
                <a:ea typeface="+mn-ea"/>
                <a:cs typeface="+mn-cs"/>
              </a:rPr>
              <a:t>Mobile: +8801715167977</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800" b="0" i="0" u="none" strike="noStrike" kern="0" cap="none" spc="0" normalizeH="0" baseline="0" noProof="0" dirty="0">
                <a:ln>
                  <a:noFill/>
                </a:ln>
                <a:solidFill>
                  <a:prstClr val="white">
                    <a:lumMod val="95000"/>
                  </a:prstClr>
                </a:solidFill>
                <a:effectLst/>
                <a:uLnTx/>
                <a:uFillTx/>
                <a:latin typeface="Calibri" panose="020F0502020204030204"/>
                <a:ea typeface="+mn-ea"/>
                <a:cs typeface="+mn-cs"/>
              </a:rPr>
              <a:t>Website: www.taufiquejoarder.com</a:t>
            </a:r>
          </a:p>
        </p:txBody>
      </p:sp>
    </p:spTree>
    <p:extLst>
      <p:ext uri="{BB962C8B-B14F-4D97-AF65-F5344CB8AC3E}">
        <p14:creationId xmlns:p14="http://schemas.microsoft.com/office/powerpoint/2010/main" val="2920316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9925"/>
            <a:ext cx="8181975" cy="585851"/>
          </a:xfrm>
        </p:spPr>
        <p:txBody>
          <a:bodyPr>
            <a:normAutofit fontScale="90000"/>
          </a:bodyPr>
          <a:lstStyle/>
          <a:p>
            <a:r>
              <a:rPr lang="en-US" dirty="0">
                <a:solidFill>
                  <a:srgbClr val="FF0000"/>
                </a:solidFill>
              </a:rPr>
              <a:t>What are Risk Communication &amp;</a:t>
            </a:r>
            <a:br>
              <a:rPr lang="en-US" dirty="0">
                <a:solidFill>
                  <a:srgbClr val="FF0000"/>
                </a:solidFill>
              </a:rPr>
            </a:br>
            <a:r>
              <a:rPr lang="en-US" dirty="0">
                <a:solidFill>
                  <a:srgbClr val="FF0000"/>
                </a:solidFill>
              </a:rPr>
              <a:t>Health Systems Trust?</a:t>
            </a:r>
            <a:endParaRPr lang="en-US" dirty="0"/>
          </a:p>
        </p:txBody>
      </p:sp>
      <p:sp>
        <p:nvSpPr>
          <p:cNvPr id="3" name="Content Placeholder 2"/>
          <p:cNvSpPr>
            <a:spLocks noGrp="1"/>
          </p:cNvSpPr>
          <p:nvPr>
            <p:ph idx="1"/>
          </p:nvPr>
        </p:nvSpPr>
        <p:spPr>
          <a:xfrm>
            <a:off x="752475" y="1704975"/>
            <a:ext cx="8062393" cy="3810000"/>
          </a:xfrm>
        </p:spPr>
        <p:txBody>
          <a:bodyPr/>
          <a:lstStyle/>
          <a:p>
            <a:r>
              <a:rPr lang="en-US" b="1" dirty="0"/>
              <a:t>Risk Communication:</a:t>
            </a:r>
            <a:r>
              <a:rPr lang="en-US" dirty="0"/>
              <a:t> Range of communication capacities required through the preparedness, response &amp; recovery phases of a serious public health event to encourage informed decision making, positive behavior change &amp; maintenance of trust. </a:t>
            </a:r>
            <a:r>
              <a:rPr lang="en-US" sz="1800" dirty="0"/>
              <a:t>[WHO 2021]</a:t>
            </a:r>
            <a:endParaRPr lang="en-US" dirty="0"/>
          </a:p>
          <a:p>
            <a:r>
              <a:rPr lang="en-US" b="1" dirty="0"/>
              <a:t>Trust:</a:t>
            </a:r>
            <a:r>
              <a:rPr lang="en-US" dirty="0"/>
              <a:t> Implicit understanding between 2 or more parties that neither will exploit the interests of others. </a:t>
            </a:r>
            <a:r>
              <a:rPr lang="en-US" sz="1800" dirty="0"/>
              <a:t>[Abelson et al. 2009, Gilson et al. 2003, 2006, Platt et al. 2018]</a:t>
            </a:r>
          </a:p>
        </p:txBody>
      </p:sp>
      <p:pic>
        <p:nvPicPr>
          <p:cNvPr id="5" name="Picture 4" descr="bangladesh-political-map.pdf">
            <a:extLst>
              <a:ext uri="{FF2B5EF4-FFF2-40B4-BE49-F238E27FC236}">
                <a16:creationId xmlns:a16="http://schemas.microsoft.com/office/drawing/2014/main" id="{B6690803-5F7A-4A57-929B-1DDA8550036F}"/>
              </a:ext>
            </a:extLst>
          </p:cNvPr>
          <p:cNvPicPr>
            <a:picLocks noChangeAspect="1"/>
          </p:cNvPicPr>
          <p:nvPr/>
        </p:nvPicPr>
        <p:blipFill rotWithShape="1">
          <a:blip r:embed="rId2">
            <a:extLst>
              <a:ext uri="{28A0092B-C50C-407E-A947-70E740481C1C}">
                <a14:useLocalDpi xmlns:a14="http://schemas.microsoft.com/office/drawing/2010/main" val="0"/>
              </a:ext>
            </a:extLst>
          </a:blip>
          <a:srcRect t="2820" b="2908"/>
          <a:stretch/>
        </p:blipFill>
        <p:spPr>
          <a:xfrm>
            <a:off x="8681518" y="209550"/>
            <a:ext cx="3377132" cy="4505325"/>
          </a:xfrm>
          <a:prstGeom prst="rect">
            <a:avLst/>
          </a:prstGeom>
          <a:ln>
            <a:noFill/>
          </a:ln>
          <a:effectLst>
            <a:outerShdw blurRad="292100" dist="139700" dir="2700000" algn="tl" rotWithShape="0">
              <a:srgbClr val="333333">
                <a:alpha val="65000"/>
              </a:srgbClr>
            </a:outerShdw>
          </a:effectLst>
        </p:spPr>
      </p:pic>
      <p:sp>
        <p:nvSpPr>
          <p:cNvPr id="10" name="Content Placeholder 2">
            <a:extLst>
              <a:ext uri="{FF2B5EF4-FFF2-40B4-BE49-F238E27FC236}">
                <a16:creationId xmlns:a16="http://schemas.microsoft.com/office/drawing/2014/main" id="{3C724625-39F6-44A8-9014-7E56FA28AD69}"/>
              </a:ext>
            </a:extLst>
          </p:cNvPr>
          <p:cNvSpPr txBox="1">
            <a:spLocks/>
          </p:cNvSpPr>
          <p:nvPr/>
        </p:nvSpPr>
        <p:spPr>
          <a:xfrm>
            <a:off x="838200" y="5563294"/>
            <a:ext cx="10515600" cy="942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prstClr val="black"/>
                </a:solidFill>
              </a:rPr>
              <a:t>In COVID-19: </a:t>
            </a:r>
            <a:r>
              <a:rPr lang="en-US" dirty="0">
                <a:solidFill>
                  <a:prstClr val="black"/>
                </a:solidFill>
              </a:rPr>
              <a:t>Health system is expected to protect people, and stewards will not exploit their vulnerability. </a:t>
            </a:r>
            <a:r>
              <a:rPr lang="en-US" sz="1800" dirty="0">
                <a:solidFill>
                  <a:prstClr val="black"/>
                </a:solidFill>
              </a:rPr>
              <a:t>[Gilson et al. 2003]</a:t>
            </a:r>
            <a:endParaRPr lang="en-US" sz="1800" dirty="0"/>
          </a:p>
          <a:p>
            <a:endParaRPr lang="en-US" dirty="0"/>
          </a:p>
        </p:txBody>
      </p:sp>
    </p:spTree>
    <p:extLst>
      <p:ext uri="{BB962C8B-B14F-4D97-AF65-F5344CB8AC3E}">
        <p14:creationId xmlns:p14="http://schemas.microsoft.com/office/powerpoint/2010/main" val="1732287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4139"/>
          </a:xfrm>
        </p:spPr>
        <p:txBody>
          <a:bodyPr>
            <a:normAutofit fontScale="90000"/>
          </a:bodyPr>
          <a:lstStyle/>
          <a:p>
            <a:r>
              <a:rPr lang="en-US" dirty="0">
                <a:solidFill>
                  <a:srgbClr val="FF0000"/>
                </a:solidFill>
              </a:rPr>
              <a:t>Importance of Risk Communication </a:t>
            </a:r>
            <a:br>
              <a:rPr lang="en-US" dirty="0">
                <a:solidFill>
                  <a:srgbClr val="FF0000"/>
                </a:solidFill>
              </a:rPr>
            </a:br>
            <a:r>
              <a:rPr lang="en-US" dirty="0">
                <a:solidFill>
                  <a:srgbClr val="FF0000"/>
                </a:solidFill>
              </a:rPr>
              <a:t>&amp; Health Systems Trust</a:t>
            </a:r>
            <a:endParaRPr lang="en-US" dirty="0"/>
          </a:p>
        </p:txBody>
      </p:sp>
      <p:sp>
        <p:nvSpPr>
          <p:cNvPr id="3" name="Content Placeholder 2"/>
          <p:cNvSpPr>
            <a:spLocks noGrp="1"/>
          </p:cNvSpPr>
          <p:nvPr>
            <p:ph idx="1"/>
          </p:nvPr>
        </p:nvSpPr>
        <p:spPr>
          <a:xfrm>
            <a:off x="432711" y="1336228"/>
            <a:ext cx="9429750" cy="1720021"/>
          </a:xfrm>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US" dirty="0"/>
              <a:t>Improved risk communication</a:t>
            </a:r>
          </a:p>
          <a:p>
            <a:pPr lvl="1"/>
            <a:r>
              <a:rPr lang="en-US" dirty="0"/>
              <a:t>Improves technical &amp; managerial decision-making</a:t>
            </a:r>
          </a:p>
          <a:p>
            <a:r>
              <a:rPr lang="en-US" dirty="0"/>
              <a:t>Improves care-seeking</a:t>
            </a:r>
          </a:p>
          <a:p>
            <a:pPr lvl="1"/>
            <a:r>
              <a:rPr lang="en-US" dirty="0"/>
              <a:t>Access, utilization, adherence, continuity &gt; public health, satisfaction</a:t>
            </a:r>
          </a:p>
        </p:txBody>
      </p:sp>
      <p:sp>
        <p:nvSpPr>
          <p:cNvPr id="8" name="Content Placeholder 2">
            <a:extLst>
              <a:ext uri="{FF2B5EF4-FFF2-40B4-BE49-F238E27FC236}">
                <a16:creationId xmlns:a16="http://schemas.microsoft.com/office/drawing/2014/main" id="{1EA6A92D-AE76-4E3A-8E58-58C0DBA7BDC6}"/>
              </a:ext>
            </a:extLst>
          </p:cNvPr>
          <p:cNvSpPr txBox="1">
            <a:spLocks/>
          </p:cNvSpPr>
          <p:nvPr/>
        </p:nvSpPr>
        <p:spPr>
          <a:xfrm>
            <a:off x="3030677" y="3277970"/>
            <a:ext cx="8666023" cy="3348227"/>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Fosters cooperation among diverse stakeholders</a:t>
            </a:r>
          </a:p>
          <a:p>
            <a:r>
              <a:rPr lang="en-US" dirty="0"/>
              <a:t>Garners social order for good governance</a:t>
            </a:r>
          </a:p>
          <a:p>
            <a:r>
              <a:rPr lang="en-US" dirty="0"/>
              <a:t>Facilitates pandemic response activities</a:t>
            </a:r>
          </a:p>
          <a:p>
            <a:pPr lvl="1"/>
            <a:r>
              <a:rPr lang="en-US" dirty="0"/>
              <a:t>Contact tracing, vaccination</a:t>
            </a:r>
          </a:p>
          <a:p>
            <a:r>
              <a:rPr lang="en-US" dirty="0"/>
              <a:t>Facilitates ‘adaptive leadership’</a:t>
            </a:r>
          </a:p>
          <a:p>
            <a:r>
              <a:rPr lang="en-US" dirty="0"/>
              <a:t>Lack of trust invokes stigma</a:t>
            </a:r>
          </a:p>
          <a:p>
            <a:pPr lvl="1"/>
            <a:r>
              <a:rPr lang="en-US" dirty="0"/>
              <a:t>Obstructs case detection, quarantine, isolation</a:t>
            </a:r>
          </a:p>
        </p:txBody>
      </p:sp>
      <p:sp>
        <p:nvSpPr>
          <p:cNvPr id="9" name="TextBox 8">
            <a:extLst>
              <a:ext uri="{FF2B5EF4-FFF2-40B4-BE49-F238E27FC236}">
                <a16:creationId xmlns:a16="http://schemas.microsoft.com/office/drawing/2014/main" id="{08B11142-CEE4-46D3-B329-EF9D1A5BF96B}"/>
              </a:ext>
            </a:extLst>
          </p:cNvPr>
          <p:cNvSpPr txBox="1"/>
          <p:nvPr/>
        </p:nvSpPr>
        <p:spPr>
          <a:xfrm>
            <a:off x="8172450" y="1337145"/>
            <a:ext cx="1690011"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a:solidFill>
                  <a:schemeClr val="bg1"/>
                </a:solidFill>
              </a:rPr>
              <a:t>Risk Communication</a:t>
            </a:r>
          </a:p>
        </p:txBody>
      </p:sp>
      <p:sp>
        <p:nvSpPr>
          <p:cNvPr id="10" name="TextBox 9">
            <a:extLst>
              <a:ext uri="{FF2B5EF4-FFF2-40B4-BE49-F238E27FC236}">
                <a16:creationId xmlns:a16="http://schemas.microsoft.com/office/drawing/2014/main" id="{88DF8072-2396-4EE2-B31E-FC4741571EDC}"/>
              </a:ext>
            </a:extLst>
          </p:cNvPr>
          <p:cNvSpPr txBox="1"/>
          <p:nvPr/>
        </p:nvSpPr>
        <p:spPr>
          <a:xfrm>
            <a:off x="10744200" y="3279269"/>
            <a:ext cx="952500" cy="92333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a:t>Health Systems Trust</a:t>
            </a:r>
          </a:p>
        </p:txBody>
      </p:sp>
      <p:pic>
        <p:nvPicPr>
          <p:cNvPr id="11" name="Picture 10" descr="Final4.jpg">
            <a:extLst>
              <a:ext uri="{FF2B5EF4-FFF2-40B4-BE49-F238E27FC236}">
                <a16:creationId xmlns:a16="http://schemas.microsoft.com/office/drawing/2014/main" id="{CFD27BA9-95C4-4159-9E3C-783491A7C50D}"/>
              </a:ext>
            </a:extLst>
          </p:cNvPr>
          <p:cNvPicPr>
            <a:picLocks noChangeAspect="1"/>
          </p:cNvPicPr>
          <p:nvPr/>
        </p:nvPicPr>
        <p:blipFill>
          <a:blip r:embed="rId2"/>
          <a:stretch>
            <a:fillRect/>
          </a:stretch>
        </p:blipFill>
        <p:spPr>
          <a:xfrm>
            <a:off x="677783" y="3346843"/>
            <a:ext cx="1846342" cy="3060236"/>
          </a:xfrm>
          <a:prstGeom prst="rect">
            <a:avLst/>
          </a:prstGeom>
          <a:ln>
            <a:noFill/>
          </a:ln>
          <a:effectLst>
            <a:outerShdw blurRad="292100" dist="139700" dir="2700000" algn="tl" rotWithShape="0">
              <a:srgbClr val="333333">
                <a:alpha val="65000"/>
              </a:srgbClr>
            </a:outerShdw>
          </a:effectLst>
        </p:spPr>
      </p:pic>
      <p:pic>
        <p:nvPicPr>
          <p:cNvPr id="12" name="Picture 11" descr="Final5.jpg">
            <a:extLst>
              <a:ext uri="{FF2B5EF4-FFF2-40B4-BE49-F238E27FC236}">
                <a16:creationId xmlns:a16="http://schemas.microsoft.com/office/drawing/2014/main" id="{B1DE6BA3-A9D5-485A-B73E-EE2163A0CF47}"/>
              </a:ext>
            </a:extLst>
          </p:cNvPr>
          <p:cNvPicPr>
            <a:picLocks noChangeAspect="1"/>
          </p:cNvPicPr>
          <p:nvPr/>
        </p:nvPicPr>
        <p:blipFill>
          <a:blip r:embed="rId3"/>
          <a:stretch>
            <a:fillRect/>
          </a:stretch>
        </p:blipFill>
        <p:spPr>
          <a:xfrm>
            <a:off x="10265338" y="667194"/>
            <a:ext cx="1493951" cy="22504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6064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0715"/>
          </a:xfrm>
        </p:spPr>
        <p:txBody>
          <a:bodyPr>
            <a:normAutofit fontScale="90000"/>
          </a:bodyPr>
          <a:lstStyle/>
          <a:p>
            <a:r>
              <a:rPr lang="en-US" dirty="0">
                <a:solidFill>
                  <a:srgbClr val="FF0000"/>
                </a:solidFill>
              </a:rPr>
              <a:t>Methods</a:t>
            </a:r>
            <a:endParaRPr lang="en-US" dirty="0"/>
          </a:p>
        </p:txBody>
      </p:sp>
      <p:sp>
        <p:nvSpPr>
          <p:cNvPr id="3" name="Content Placeholder 2"/>
          <p:cNvSpPr>
            <a:spLocks noGrp="1"/>
          </p:cNvSpPr>
          <p:nvPr>
            <p:ph idx="1"/>
          </p:nvPr>
        </p:nvSpPr>
        <p:spPr>
          <a:xfrm>
            <a:off x="838200" y="1371600"/>
            <a:ext cx="10515600" cy="4805363"/>
          </a:xfrm>
        </p:spPr>
        <p:txBody>
          <a:bodyPr>
            <a:normAutofit/>
          </a:bodyPr>
          <a:lstStyle/>
          <a:p>
            <a:r>
              <a:rPr lang="en-US" b="1" dirty="0"/>
              <a:t>Study design: </a:t>
            </a:r>
            <a:r>
              <a:rPr lang="en-US" dirty="0"/>
              <a:t>Explanatory mixed-methods</a:t>
            </a:r>
          </a:p>
          <a:p>
            <a:r>
              <a:rPr lang="en-US" dirty="0"/>
              <a:t> Online survey</a:t>
            </a:r>
          </a:p>
          <a:p>
            <a:pPr lvl="1"/>
            <a:r>
              <a:rPr lang="en-US" dirty="0"/>
              <a:t>Online questionnaire survey in June 2020</a:t>
            </a:r>
          </a:p>
          <a:p>
            <a:pPr lvl="1"/>
            <a:r>
              <a:rPr lang="en-US" dirty="0"/>
              <a:t>Sample size 508</a:t>
            </a:r>
          </a:p>
          <a:p>
            <a:r>
              <a:rPr lang="en-US" dirty="0"/>
              <a:t>FGDs</a:t>
            </a:r>
          </a:p>
          <a:p>
            <a:pPr lvl="1"/>
            <a:r>
              <a:rPr lang="en-US" dirty="0"/>
              <a:t>Video conference in June 2020</a:t>
            </a:r>
          </a:p>
          <a:p>
            <a:pPr lvl="1"/>
            <a:r>
              <a:rPr lang="en-US" dirty="0"/>
              <a:t>7 FGDs with 50 clinicians and non-clinicians</a:t>
            </a:r>
          </a:p>
          <a:p>
            <a:r>
              <a:rPr lang="en-US" dirty="0"/>
              <a:t>Results triangulated</a:t>
            </a:r>
          </a:p>
        </p:txBody>
      </p:sp>
      <p:pic>
        <p:nvPicPr>
          <p:cNvPr id="5" name="Picture 4">
            <a:extLst>
              <a:ext uri="{FF2B5EF4-FFF2-40B4-BE49-F238E27FC236}">
                <a16:creationId xmlns:a16="http://schemas.microsoft.com/office/drawing/2014/main" id="{F248183D-D770-4FF7-BDCC-E5C80B641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5006" y="3877282"/>
            <a:ext cx="3998162" cy="2665441"/>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66FB9384-AFDF-4622-AED3-4B7DB9C763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6981" y="728662"/>
            <a:ext cx="3998162" cy="26537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0360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C779EB3-C9D0-446D-98B8-EA480FFCF81C}"/>
              </a:ext>
            </a:extLst>
          </p:cNvPr>
          <p:cNvPicPr>
            <a:picLocks noChangeAspect="1"/>
          </p:cNvPicPr>
          <p:nvPr/>
        </p:nvPicPr>
        <p:blipFill rotWithShape="1">
          <a:blip r:embed="rId2"/>
          <a:srcRect l="18623" t="1747" r="13943" b="-121"/>
          <a:stretch/>
        </p:blipFill>
        <p:spPr>
          <a:xfrm>
            <a:off x="-3582" y="1523837"/>
            <a:ext cx="6328182" cy="5353213"/>
          </a:xfrm>
          <a:prstGeom prst="rect">
            <a:avLst/>
          </a:prstGeom>
        </p:spPr>
      </p:pic>
      <p:sp>
        <p:nvSpPr>
          <p:cNvPr id="2" name="Title 1"/>
          <p:cNvSpPr>
            <a:spLocks noGrp="1"/>
          </p:cNvSpPr>
          <p:nvPr>
            <p:ph type="title"/>
          </p:nvPr>
        </p:nvSpPr>
        <p:spPr>
          <a:xfrm>
            <a:off x="55769" y="365125"/>
            <a:ext cx="10515600" cy="668147"/>
          </a:xfrm>
        </p:spPr>
        <p:txBody>
          <a:bodyPr>
            <a:normAutofit fontScale="90000"/>
          </a:bodyPr>
          <a:lstStyle/>
          <a:p>
            <a:r>
              <a:rPr lang="en-US" dirty="0">
                <a:solidFill>
                  <a:srgbClr val="FF0000"/>
                </a:solidFill>
              </a:rPr>
              <a:t>Results-Quantitative</a:t>
            </a:r>
            <a:endParaRPr lang="en-US" dirty="0"/>
          </a:p>
        </p:txBody>
      </p:sp>
      <p:graphicFrame>
        <p:nvGraphicFramePr>
          <p:cNvPr id="6" name="Content Placeholder 8">
            <a:extLst>
              <a:ext uri="{FF2B5EF4-FFF2-40B4-BE49-F238E27FC236}">
                <a16:creationId xmlns:a16="http://schemas.microsoft.com/office/drawing/2014/main" id="{350F1776-162D-47B0-BF7D-7C442479A679}"/>
              </a:ext>
            </a:extLst>
          </p:cNvPr>
          <p:cNvGraphicFramePr>
            <a:graphicFrameLocks/>
          </p:cNvGraphicFramePr>
          <p:nvPr>
            <p:extLst>
              <p:ext uri="{D42A27DB-BD31-4B8C-83A1-F6EECF244321}">
                <p14:modId xmlns:p14="http://schemas.microsoft.com/office/powerpoint/2010/main" val="3614020528"/>
              </p:ext>
            </p:extLst>
          </p:nvPr>
        </p:nvGraphicFramePr>
        <p:xfrm>
          <a:off x="4837625" y="861123"/>
          <a:ext cx="7354375" cy="1554480"/>
        </p:xfrm>
        <a:graphic>
          <a:graphicData uri="http://schemas.openxmlformats.org/drawingml/2006/table">
            <a:tbl>
              <a:tblPr bandRow="1">
                <a:tableStyleId>{616DA210-FB5B-4158-B5E0-FEB733F419BA}</a:tableStyleId>
              </a:tblPr>
              <a:tblGrid>
                <a:gridCol w="2569612">
                  <a:extLst>
                    <a:ext uri="{9D8B030D-6E8A-4147-A177-3AD203B41FA5}">
                      <a16:colId xmlns:a16="http://schemas.microsoft.com/office/drawing/2014/main" val="2902506789"/>
                    </a:ext>
                  </a:extLst>
                </a:gridCol>
                <a:gridCol w="2602595">
                  <a:extLst>
                    <a:ext uri="{9D8B030D-6E8A-4147-A177-3AD203B41FA5}">
                      <a16:colId xmlns:a16="http://schemas.microsoft.com/office/drawing/2014/main" val="2815348801"/>
                    </a:ext>
                  </a:extLst>
                </a:gridCol>
                <a:gridCol w="2182168">
                  <a:extLst>
                    <a:ext uri="{9D8B030D-6E8A-4147-A177-3AD203B41FA5}">
                      <a16:colId xmlns:a16="http://schemas.microsoft.com/office/drawing/2014/main" val="1229166086"/>
                    </a:ext>
                  </a:extLst>
                </a:gridCol>
              </a:tblGrid>
              <a:tr h="343580">
                <a:tc>
                  <a:txBody>
                    <a:bodyPr/>
                    <a:lstStyle/>
                    <a:p>
                      <a:pPr algn="ctr"/>
                      <a:endParaRPr lang="en-US" sz="2800" b="1" dirty="0"/>
                    </a:p>
                  </a:txBody>
                  <a:tcPr/>
                </a:tc>
                <a:tc>
                  <a:txBody>
                    <a:bodyPr/>
                    <a:lstStyle/>
                    <a:p>
                      <a:pPr algn="ctr"/>
                      <a:r>
                        <a:rPr lang="en-US" sz="2800" b="1" dirty="0"/>
                        <a:t>Impersonal</a:t>
                      </a:r>
                    </a:p>
                  </a:txBody>
                  <a:tcPr/>
                </a:tc>
                <a:tc>
                  <a:txBody>
                    <a:bodyPr/>
                    <a:lstStyle/>
                    <a:p>
                      <a:pPr algn="ctr"/>
                      <a:r>
                        <a:rPr lang="en-US" sz="2800" b="1" dirty="0"/>
                        <a:t>Interpersonal</a:t>
                      </a:r>
                    </a:p>
                  </a:txBody>
                  <a:tcPr/>
                </a:tc>
                <a:extLst>
                  <a:ext uri="{0D108BD9-81ED-4DB2-BD59-A6C34878D82A}">
                    <a16:rowId xmlns:a16="http://schemas.microsoft.com/office/drawing/2014/main" val="1135256976"/>
                  </a:ext>
                </a:extLst>
              </a:tr>
              <a:tr h="370840">
                <a:tc>
                  <a:txBody>
                    <a:bodyPr/>
                    <a:lstStyle/>
                    <a:p>
                      <a:pPr algn="ctr"/>
                      <a:r>
                        <a:rPr lang="en-US" sz="2800" b="1" dirty="0"/>
                        <a:t>Average</a:t>
                      </a:r>
                    </a:p>
                  </a:txBody>
                  <a:tcPr/>
                </a:tc>
                <a:tc>
                  <a:txBody>
                    <a:bodyPr/>
                    <a:lstStyle/>
                    <a:p>
                      <a:pPr algn="ctr"/>
                      <a:r>
                        <a:rPr lang="en-US" sz="2800" dirty="0"/>
                        <a:t>3.77</a:t>
                      </a:r>
                    </a:p>
                  </a:txBody>
                  <a:tcPr/>
                </a:tc>
                <a:tc>
                  <a:txBody>
                    <a:bodyPr/>
                    <a:lstStyle/>
                    <a:p>
                      <a:pPr algn="ctr"/>
                      <a:r>
                        <a:rPr lang="en-US" sz="2800" dirty="0"/>
                        <a:t>4.95</a:t>
                      </a:r>
                    </a:p>
                  </a:txBody>
                  <a:tcPr/>
                </a:tc>
                <a:extLst>
                  <a:ext uri="{0D108BD9-81ED-4DB2-BD59-A6C34878D82A}">
                    <a16:rowId xmlns:a16="http://schemas.microsoft.com/office/drawing/2014/main" val="60030240"/>
                  </a:ext>
                </a:extLst>
              </a:tr>
              <a:tr h="370840">
                <a:tc>
                  <a:txBody>
                    <a:bodyPr/>
                    <a:lstStyle/>
                    <a:p>
                      <a:pPr algn="ctr"/>
                      <a:r>
                        <a:rPr lang="en-US" sz="2800" b="1" dirty="0"/>
                        <a:t>Communication</a:t>
                      </a:r>
                    </a:p>
                  </a:txBody>
                  <a:tcPr/>
                </a:tc>
                <a:tc>
                  <a:txBody>
                    <a:bodyPr/>
                    <a:lstStyle/>
                    <a:p>
                      <a:pPr algn="ctr"/>
                      <a:r>
                        <a:rPr lang="en-US" sz="2800" dirty="0"/>
                        <a:t>3.67</a:t>
                      </a:r>
                    </a:p>
                  </a:txBody>
                  <a:tcPr/>
                </a:tc>
                <a:tc>
                  <a:txBody>
                    <a:bodyPr/>
                    <a:lstStyle/>
                    <a:p>
                      <a:pPr algn="ctr"/>
                      <a:r>
                        <a:rPr lang="en-US" sz="2800" dirty="0"/>
                        <a:t>4.83</a:t>
                      </a:r>
                    </a:p>
                  </a:txBody>
                  <a:tcPr/>
                </a:tc>
                <a:extLst>
                  <a:ext uri="{0D108BD9-81ED-4DB2-BD59-A6C34878D82A}">
                    <a16:rowId xmlns:a16="http://schemas.microsoft.com/office/drawing/2014/main" val="590047093"/>
                  </a:ext>
                </a:extLst>
              </a:tr>
            </a:tbl>
          </a:graphicData>
        </a:graphic>
      </p:graphicFrame>
      <p:pic>
        <p:nvPicPr>
          <p:cNvPr id="11" name="Picture 10">
            <a:extLst>
              <a:ext uri="{FF2B5EF4-FFF2-40B4-BE49-F238E27FC236}">
                <a16:creationId xmlns:a16="http://schemas.microsoft.com/office/drawing/2014/main" id="{5C07991D-BE4B-48C2-874E-8B07200BAC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599" y="3172549"/>
            <a:ext cx="3862659" cy="25396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4271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6707"/>
          </a:xfrm>
        </p:spPr>
        <p:txBody>
          <a:bodyPr>
            <a:normAutofit fontScale="90000"/>
          </a:bodyPr>
          <a:lstStyle/>
          <a:p>
            <a:r>
              <a:rPr lang="en-US" dirty="0">
                <a:solidFill>
                  <a:srgbClr val="FF0000"/>
                </a:solidFill>
              </a:rPr>
              <a:t>Results-Qualitative (Impersonal)</a:t>
            </a:r>
            <a:endParaRPr lang="en-US" dirty="0"/>
          </a:p>
        </p:txBody>
      </p:sp>
      <p:sp>
        <p:nvSpPr>
          <p:cNvPr id="3" name="Content Placeholder 2"/>
          <p:cNvSpPr>
            <a:spLocks noGrp="1"/>
          </p:cNvSpPr>
          <p:nvPr>
            <p:ph idx="1"/>
          </p:nvPr>
        </p:nvSpPr>
        <p:spPr>
          <a:xfrm>
            <a:off x="838200" y="1280160"/>
            <a:ext cx="10515600" cy="4896803"/>
          </a:xfrm>
        </p:spPr>
        <p:txBody>
          <a:bodyPr/>
          <a:lstStyle/>
          <a:p>
            <a:r>
              <a:rPr lang="en-US" dirty="0"/>
              <a:t>Criticism on the decision to disguise lockdown as a ‘general holiday’</a:t>
            </a:r>
          </a:p>
        </p:txBody>
      </p:sp>
      <p:sp>
        <p:nvSpPr>
          <p:cNvPr id="9" name="Callout: Line 8">
            <a:extLst>
              <a:ext uri="{FF2B5EF4-FFF2-40B4-BE49-F238E27FC236}">
                <a16:creationId xmlns:a16="http://schemas.microsoft.com/office/drawing/2014/main" id="{3D5220FC-8470-44B2-B8CD-CBDD00519BA7}"/>
              </a:ext>
            </a:extLst>
          </p:cNvPr>
          <p:cNvSpPr/>
          <p:nvPr/>
        </p:nvSpPr>
        <p:spPr>
          <a:xfrm>
            <a:off x="3359399" y="2678752"/>
            <a:ext cx="8267700" cy="3529013"/>
          </a:xfrm>
          <a:prstGeom prst="borderCallout1">
            <a:avLst>
              <a:gd name="adj1" fmla="val 40342"/>
              <a:gd name="adj2" fmla="val -1113"/>
              <a:gd name="adj3" fmla="val -14958"/>
              <a:gd name="adj4" fmla="val -140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i="1" dirty="0"/>
              <a:t>“When they</a:t>
            </a:r>
            <a:r>
              <a:rPr lang="en-US" sz="2800" dirty="0"/>
              <a:t> [government] </a:t>
            </a:r>
            <a:r>
              <a:rPr lang="en-US" sz="2800" i="1" dirty="0"/>
              <a:t>say it is a ‘general holiday’ instead of ‘lockdown’, people confuse it with something festive. That’s why we saw people going to Cox’s Bazar</a:t>
            </a:r>
            <a:r>
              <a:rPr lang="en-US" sz="2800" dirty="0"/>
              <a:t> [a popular tourist destination] </a:t>
            </a:r>
            <a:r>
              <a:rPr lang="en-US" sz="2800" i="1" dirty="0"/>
              <a:t>for tourism purposes. Some of my friends even got married during this period, taking advantage of the ‘general holiday’.”</a:t>
            </a:r>
            <a:r>
              <a:rPr lang="en-US" sz="2800" dirty="0"/>
              <a:t> [FGD-3, undergraduate students of public health at a public university, non-clinical]</a:t>
            </a:r>
          </a:p>
        </p:txBody>
      </p:sp>
    </p:spTree>
    <p:extLst>
      <p:ext uri="{BB962C8B-B14F-4D97-AF65-F5344CB8AC3E}">
        <p14:creationId xmlns:p14="http://schemas.microsoft.com/office/powerpoint/2010/main" val="280521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6707"/>
          </a:xfrm>
        </p:spPr>
        <p:txBody>
          <a:bodyPr>
            <a:normAutofit fontScale="90000"/>
          </a:bodyPr>
          <a:lstStyle/>
          <a:p>
            <a:r>
              <a:rPr lang="en-US" dirty="0">
                <a:solidFill>
                  <a:srgbClr val="FF0000"/>
                </a:solidFill>
              </a:rPr>
              <a:t>Results-Qualitative (Impersonal)</a:t>
            </a:r>
            <a:endParaRPr lang="en-US" dirty="0"/>
          </a:p>
        </p:txBody>
      </p:sp>
      <p:sp>
        <p:nvSpPr>
          <p:cNvPr id="3" name="Content Placeholder 2"/>
          <p:cNvSpPr>
            <a:spLocks noGrp="1"/>
          </p:cNvSpPr>
          <p:nvPr>
            <p:ph idx="1"/>
          </p:nvPr>
        </p:nvSpPr>
        <p:spPr>
          <a:xfrm>
            <a:off x="838200" y="1596072"/>
            <a:ext cx="10515600" cy="4896803"/>
          </a:xfrm>
        </p:spPr>
        <p:txBody>
          <a:bodyPr/>
          <a:lstStyle/>
          <a:p>
            <a:r>
              <a:rPr lang="en-US" dirty="0"/>
              <a:t>Increasing lockdown week by week without supportive information and effective communication</a:t>
            </a:r>
          </a:p>
          <a:p>
            <a:pPr lvl="1"/>
            <a:r>
              <a:rPr lang="en-US" dirty="0"/>
              <a:t>People failed to take preparation</a:t>
            </a:r>
          </a:p>
          <a:p>
            <a:pPr lvl="1"/>
            <a:r>
              <a:rPr lang="en-US" dirty="0"/>
              <a:t>Gave the impression of unreadiness &amp; unpreparedness</a:t>
            </a:r>
          </a:p>
          <a:p>
            <a:pPr lvl="1"/>
            <a:r>
              <a:rPr lang="en-US" dirty="0"/>
              <a:t>Lack of public confidence</a:t>
            </a:r>
          </a:p>
          <a:p>
            <a:pPr lvl="1"/>
            <a:r>
              <a:rPr lang="en-US" dirty="0"/>
              <a:t>Leading to ineffective lockdown</a:t>
            </a:r>
          </a:p>
          <a:p>
            <a:r>
              <a:rPr lang="en-US" dirty="0"/>
              <a:t>Irresponsible remarks by political leaders</a:t>
            </a:r>
          </a:p>
          <a:p>
            <a:r>
              <a:rPr lang="en-US" dirty="0"/>
              <a:t>Giving false hope, knowing that they were not prepared</a:t>
            </a:r>
          </a:p>
        </p:txBody>
      </p:sp>
    </p:spTree>
    <p:extLst>
      <p:ext uri="{BB962C8B-B14F-4D97-AF65-F5344CB8AC3E}">
        <p14:creationId xmlns:p14="http://schemas.microsoft.com/office/powerpoint/2010/main" val="2424163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6707"/>
          </a:xfrm>
        </p:spPr>
        <p:txBody>
          <a:bodyPr>
            <a:normAutofit fontScale="90000"/>
          </a:bodyPr>
          <a:lstStyle/>
          <a:p>
            <a:r>
              <a:rPr lang="en-US" dirty="0">
                <a:solidFill>
                  <a:srgbClr val="FF0000"/>
                </a:solidFill>
              </a:rPr>
              <a:t>Results-Qualitative (Impersonal)</a:t>
            </a:r>
            <a:endParaRPr lang="en-US" dirty="0"/>
          </a:p>
        </p:txBody>
      </p:sp>
      <p:sp>
        <p:nvSpPr>
          <p:cNvPr id="3" name="Content Placeholder 2"/>
          <p:cNvSpPr>
            <a:spLocks noGrp="1"/>
          </p:cNvSpPr>
          <p:nvPr>
            <p:ph idx="1"/>
          </p:nvPr>
        </p:nvSpPr>
        <p:spPr>
          <a:xfrm>
            <a:off x="838200" y="1280160"/>
            <a:ext cx="10515600" cy="4896803"/>
          </a:xfrm>
        </p:spPr>
        <p:txBody>
          <a:bodyPr/>
          <a:lstStyle/>
          <a:p>
            <a:r>
              <a:rPr lang="en-US" dirty="0"/>
              <a:t>Conflicting statements from different responsible persons and entities on opening the garment industries only to change the decision multiple times without clear directions</a:t>
            </a:r>
          </a:p>
        </p:txBody>
      </p:sp>
      <p:sp>
        <p:nvSpPr>
          <p:cNvPr id="6" name="Callout: Line 5">
            <a:extLst>
              <a:ext uri="{FF2B5EF4-FFF2-40B4-BE49-F238E27FC236}">
                <a16:creationId xmlns:a16="http://schemas.microsoft.com/office/drawing/2014/main" id="{B56FE45F-9F46-4DE3-B750-4604293B6C20}"/>
              </a:ext>
            </a:extLst>
          </p:cNvPr>
          <p:cNvSpPr/>
          <p:nvPr/>
        </p:nvSpPr>
        <p:spPr>
          <a:xfrm>
            <a:off x="928066" y="2686050"/>
            <a:ext cx="10425734" cy="3990975"/>
          </a:xfrm>
          <a:prstGeom prst="borderCallout1">
            <a:avLst>
              <a:gd name="adj1" fmla="val -1550"/>
              <a:gd name="adj2" fmla="val 93599"/>
              <a:gd name="adj3" fmla="val -9658"/>
              <a:gd name="adj4" fmla="val 5725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t>BGMEA [national trade organization of garment manufacturers] ordered garment workers to return to Dhaka to save their job. After they returned by thousands, braving the coronavirus infection, BGMEA declared that the factories will not open. On the other hand, the police announced that they will not allow anyone to enter Dhaka. The innocent workers were caught between a rock and a hard place, just because of the communication gap among different departments."</a:t>
            </a:r>
            <a:r>
              <a:rPr lang="en-US" dirty="0"/>
              <a:t> </a:t>
            </a:r>
            <a:r>
              <a:rPr lang="en-US" sz="2800" dirty="0"/>
              <a:t>[FGD-2, graduate students of public health of a private university, clinical]</a:t>
            </a:r>
            <a:endParaRPr lang="en-US" dirty="0"/>
          </a:p>
        </p:txBody>
      </p:sp>
    </p:spTree>
    <p:extLst>
      <p:ext uri="{BB962C8B-B14F-4D97-AF65-F5344CB8AC3E}">
        <p14:creationId xmlns:p14="http://schemas.microsoft.com/office/powerpoint/2010/main" val="121243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6707"/>
          </a:xfrm>
        </p:spPr>
        <p:txBody>
          <a:bodyPr>
            <a:normAutofit fontScale="90000"/>
          </a:bodyPr>
          <a:lstStyle/>
          <a:p>
            <a:r>
              <a:rPr lang="en-US" dirty="0">
                <a:solidFill>
                  <a:srgbClr val="FF0000"/>
                </a:solidFill>
              </a:rPr>
              <a:t>Results-Qualitative (Interpersonal)</a:t>
            </a:r>
            <a:endParaRPr lang="en-US" dirty="0"/>
          </a:p>
        </p:txBody>
      </p:sp>
      <p:sp>
        <p:nvSpPr>
          <p:cNvPr id="3" name="Content Placeholder 2"/>
          <p:cNvSpPr>
            <a:spLocks noGrp="1"/>
          </p:cNvSpPr>
          <p:nvPr>
            <p:ph idx="1"/>
          </p:nvPr>
        </p:nvSpPr>
        <p:spPr>
          <a:xfrm>
            <a:off x="838200" y="1280160"/>
            <a:ext cx="10515600" cy="4896803"/>
          </a:xfrm>
        </p:spPr>
        <p:txBody>
          <a:bodyPr/>
          <a:lstStyle/>
          <a:p>
            <a:r>
              <a:rPr lang="en-US" dirty="0"/>
              <a:t>Doctors spreading misinformation through social &amp; mainstream media</a:t>
            </a:r>
          </a:p>
          <a:p>
            <a:endParaRPr lang="en-US" dirty="0"/>
          </a:p>
          <a:p>
            <a:endParaRPr lang="en-US" dirty="0"/>
          </a:p>
          <a:p>
            <a:pPr marL="0" indent="0">
              <a:buNone/>
            </a:pPr>
            <a:endParaRPr lang="en-US" dirty="0"/>
          </a:p>
          <a:p>
            <a:r>
              <a:rPr lang="en-US" dirty="0"/>
              <a:t>Some doctors were found promoting unproven medicines</a:t>
            </a:r>
          </a:p>
        </p:txBody>
      </p:sp>
      <p:sp>
        <p:nvSpPr>
          <p:cNvPr id="5" name="Callout: Line 4">
            <a:extLst>
              <a:ext uri="{FF2B5EF4-FFF2-40B4-BE49-F238E27FC236}">
                <a16:creationId xmlns:a16="http://schemas.microsoft.com/office/drawing/2014/main" id="{10AFD9A0-0A0F-4960-99FF-058CF4828B7F}"/>
              </a:ext>
            </a:extLst>
          </p:cNvPr>
          <p:cNvSpPr/>
          <p:nvPr/>
        </p:nvSpPr>
        <p:spPr>
          <a:xfrm>
            <a:off x="2428875" y="1804194"/>
            <a:ext cx="9613900" cy="1748631"/>
          </a:xfrm>
          <a:prstGeom prst="borderCallout1">
            <a:avLst>
              <a:gd name="adj1" fmla="val 65399"/>
              <a:gd name="adj2" fmla="val -1014"/>
              <a:gd name="adj3" fmla="val 17080"/>
              <a:gd name="adj4" fmla="val -735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i="1" dirty="0"/>
              <a:t>“I found many of my doctor friends posting about different treatments for COVID-19. I think this may confuse and mislead people, as different doctors are saying different things.”</a:t>
            </a:r>
            <a:r>
              <a:rPr lang="en-US" sz="2800" dirty="0"/>
              <a:t> [FGD-2, graduate students of public health at a private university, clinical]</a:t>
            </a:r>
          </a:p>
        </p:txBody>
      </p:sp>
      <p:sp>
        <p:nvSpPr>
          <p:cNvPr id="7" name="Callout: Line 6">
            <a:extLst>
              <a:ext uri="{FF2B5EF4-FFF2-40B4-BE49-F238E27FC236}">
                <a16:creationId xmlns:a16="http://schemas.microsoft.com/office/drawing/2014/main" id="{9ABD5831-33F2-4FBF-A251-1469B489E494}"/>
              </a:ext>
            </a:extLst>
          </p:cNvPr>
          <p:cNvSpPr/>
          <p:nvPr/>
        </p:nvSpPr>
        <p:spPr>
          <a:xfrm>
            <a:off x="2084388" y="4428331"/>
            <a:ext cx="9613900" cy="1748632"/>
          </a:xfrm>
          <a:prstGeom prst="borderCallout1">
            <a:avLst>
              <a:gd name="adj1" fmla="val 40342"/>
              <a:gd name="adj2" fmla="val -1113"/>
              <a:gd name="adj3" fmla="val -17163"/>
              <a:gd name="adj4" fmla="val -787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i="1" dirty="0"/>
              <a:t>“Some</a:t>
            </a:r>
            <a:r>
              <a:rPr lang="en-US" sz="2800" dirty="0"/>
              <a:t> [doctors] </a:t>
            </a:r>
            <a:r>
              <a:rPr lang="en-US" sz="2800" i="1" dirty="0"/>
              <a:t>are saying plasma therapy is the solution, some are promoting different other drugs like hydroxychloroquine even though the WHO is saying there is no specific treatment for COVID-19.”</a:t>
            </a:r>
            <a:r>
              <a:rPr lang="en-US" sz="2800" dirty="0"/>
              <a:t> [FGD-6, renowned public health experts, clinical]</a:t>
            </a:r>
          </a:p>
        </p:txBody>
      </p:sp>
    </p:spTree>
    <p:extLst>
      <p:ext uri="{BB962C8B-B14F-4D97-AF65-F5344CB8AC3E}">
        <p14:creationId xmlns:p14="http://schemas.microsoft.com/office/powerpoint/2010/main" val="248760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214</TotalTime>
  <Words>949</Words>
  <Application>Microsoft Office PowerPoint</Application>
  <PresentationFormat>Widescreen</PresentationFormat>
  <Paragraphs>90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Risk Communication and Health Systems Trust among the Urban Educated Groups in Bangladesh</vt:lpstr>
      <vt:lpstr>What are Risk Communication &amp; Health Systems Trust?</vt:lpstr>
      <vt:lpstr>Importance of Risk Communication  &amp; Health Systems Trust</vt:lpstr>
      <vt:lpstr>Methods</vt:lpstr>
      <vt:lpstr>Results-Quantitative</vt:lpstr>
      <vt:lpstr>Results-Qualitative (Impersonal)</vt:lpstr>
      <vt:lpstr>Results-Qualitative (Impersonal)</vt:lpstr>
      <vt:lpstr>Results-Qualitative (Impersonal)</vt:lpstr>
      <vt:lpstr>Results-Qualitative (Interpersonal)</vt:lpstr>
      <vt:lpstr>Results-Qualitative (Implications)</vt:lpstr>
      <vt:lpstr>Recommendations (Contd.)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Taufique Joarder</cp:lastModifiedBy>
  <cp:revision>127</cp:revision>
  <dcterms:created xsi:type="dcterms:W3CDTF">2021-08-17T11:11:34Z</dcterms:created>
  <dcterms:modified xsi:type="dcterms:W3CDTF">2022-01-20T13:23:06Z</dcterms:modified>
</cp:coreProperties>
</file>