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9A_DDBBDA6.xml" ContentType="application/vnd.ms-powerpoint.comments+xml"/>
  <Override PartName="/ppt/comments/modernComment_18B_640391DD.xml" ContentType="application/vnd.ms-powerpoint.comments+xml"/>
  <Override PartName="/ppt/comments/modernComment_193_8B153E71.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10"/>
  </p:notesMasterIdLst>
  <p:sldIdLst>
    <p:sldId id="410" r:id="rId2"/>
    <p:sldId id="395" r:id="rId3"/>
    <p:sldId id="403" r:id="rId4"/>
    <p:sldId id="418" r:id="rId5"/>
    <p:sldId id="386" r:id="rId6"/>
    <p:sldId id="387" r:id="rId7"/>
    <p:sldId id="420" r:id="rId8"/>
    <p:sldId id="389"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National 2" panose="020B0604020202020204" charset="0"/>
      <p:regular r:id="rId17"/>
      <p:bold r:id="rId18"/>
      <p:italic r:id="rId19"/>
      <p:boldItalic r:id="rId20"/>
    </p:embeddedFont>
    <p:embeddedFont>
      <p:font typeface="National 2 Light" panose="020B0604020202020204" charset="0"/>
      <p:regular r:id="rId21"/>
      <p:italic r:id="rId22"/>
    </p:embeddedFont>
    <p:embeddedFont>
      <p:font typeface="National 2 Medium" panose="020B0604020202020204" charset="0"/>
      <p:regular r:id="rId23"/>
      <p:italic r:id="rId24"/>
    </p:embeddedFont>
    <p:embeddedFont>
      <p:font typeface="Segoe UI" panose="020B0502040204020203"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564A3C-017F-E51D-1D89-03B1C89B7EB4}" name="Remme, Michelle" initials="RM" userId="S::michelle.remme@unu.edu::91f8195b-9e1b-4fff-a411-fa7fc078c96b" providerId="AD"/>
  <p188:author id="{41DDBA6D-788B-3819-CFB1-D7F32E4F7342}" name="Asha George" initials="A" userId="Asha George" providerId="None"/>
  <p188:author id="{CB7DD379-C9AE-879A-3D1E-123505BB993C}" name="Remme, Michelle" initials="RM" userId="Remme, Michelle" providerId="None"/>
  <p188:author id="{E90022C7-458B-818B-3514-88674CBA14E4}" name="Vidisha Mishra" initials="VM" userId="S::vidisha.mishra@unu.edu::b16dc78d-8bf3-427f-95f4-67f68cf5e0f7" providerId="AD"/>
  <p188:author id="{DF852ACA-7E10-FDA5-DCBE-0F01DDDD1AD6}" name="Vidisha Mishra" initials="" userId="Anonymous_Vidisha Mishr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id" initials="S" lastIdx="8" clrIdx="0"/>
  <p:cmAuthor id="1" name="Asha George" initials="A" lastIdx="4" clrIdx="1">
    <p:extLst>
      <p:ext uri="{19B8F6BF-5375-455C-9EA6-DF929625EA0E}">
        <p15:presenceInfo xmlns:p15="http://schemas.microsoft.com/office/powerpoint/2012/main" userId="Asha George" providerId="None"/>
      </p:ext>
    </p:extLst>
  </p:cmAuthor>
  <p:cmAuthor id="2" name="Vidisha Mishra"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5F5F5"/>
    <a:srgbClr val="003366"/>
    <a:srgbClr val="1CF0F0"/>
    <a:srgbClr val="3FCDB9"/>
    <a:srgbClr val="DA6B2E"/>
    <a:srgbClr val="E974EC"/>
    <a:srgbClr val="DF2DE3"/>
    <a:srgbClr val="13F9B2"/>
    <a:srgbClr val="B5C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5" autoAdjust="0"/>
    <p:restoredTop sz="78281" autoAdjust="0"/>
  </p:normalViewPr>
  <p:slideViewPr>
    <p:cSldViewPr snapToGrid="0">
      <p:cViewPr varScale="1">
        <p:scale>
          <a:sx n="41" d="100"/>
          <a:sy n="41" d="100"/>
        </p:scale>
        <p:origin x="1180" y="26"/>
      </p:cViewPr>
      <p:guideLst>
        <p:guide orient="horz" pos="2160"/>
        <p:guide pos="3840"/>
      </p:guideLst>
    </p:cSldViewPr>
  </p:slideViewPr>
  <p:outlineViewPr>
    <p:cViewPr>
      <p:scale>
        <a:sx n="33" d="100"/>
        <a:sy n="33" d="100"/>
      </p:scale>
      <p:origin x="35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theme" Target="theme/theme1.xml"/><Relationship Id="rId66"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presProps" Target="presProps.xml"/><Relationship Id="rId8" Type="http://schemas.openxmlformats.org/officeDocument/2006/relationships/slide" Target="slides/slide7.xml"/></Relationships>
</file>

<file path=ppt/comments/modernComment_18B_640391DD.xml><?xml version="1.0" encoding="utf-8"?>
<p188:cmLst xmlns:a="http://schemas.openxmlformats.org/drawingml/2006/main" xmlns:r="http://schemas.openxmlformats.org/officeDocument/2006/relationships" xmlns:p188="http://schemas.microsoft.com/office/powerpoint/2018/8/main">
  <p188:cm id="{0E1805F3-6371-43D5-9E9F-F00172E5330C}" authorId="{E90022C7-458B-818B-3514-88674CBA14E4}" status="resolved" created="2021-12-03T11:48:44.724">
    <ac:deMkLst xmlns:ac="http://schemas.microsoft.com/office/drawing/2013/main/command">
      <pc:docMk xmlns:pc="http://schemas.microsoft.com/office/powerpoint/2013/main/command"/>
      <pc:sldMk xmlns:pc="http://schemas.microsoft.com/office/powerpoint/2013/main/command" cId="1677955549" sldId="395"/>
      <ac:spMk id="4" creationId="{D329A79A-2D2D-4657-99C4-140B0FF28781}"/>
    </ac:deMkLst>
    <p188:txBody>
      <a:bodyPr/>
      <a:lstStyle/>
      <a:p>
        <a:r>
          <a:rPr lang="en-US"/>
          <a:t>Change font, spread text out </a:t>
        </a:r>
      </a:p>
    </p188:txBody>
  </p188:cm>
</p188:cmLst>
</file>

<file path=ppt/comments/modernComment_193_8B153E71.xml><?xml version="1.0" encoding="utf-8"?>
<p188:cmLst xmlns:a="http://schemas.openxmlformats.org/drawingml/2006/main" xmlns:r="http://schemas.openxmlformats.org/officeDocument/2006/relationships" xmlns:p188="http://schemas.microsoft.com/office/powerpoint/2018/8/main">
  <p188:cm id="{4364DCE1-FB89-4977-8D56-D0EFEF41C701}" authorId="{E90022C7-458B-818B-3514-88674CBA14E4}" status="resolved" created="2021-12-03T12:00:06.815">
    <ac:deMkLst xmlns:ac="http://schemas.microsoft.com/office/drawing/2013/main/command">
      <pc:docMk xmlns:pc="http://schemas.microsoft.com/office/powerpoint/2013/main/command"/>
      <pc:sldMk xmlns:pc="http://schemas.microsoft.com/office/powerpoint/2013/main/command" cId="2333425265" sldId="403"/>
      <ac:spMk id="6" creationId="{BD5CE6A3-A315-49DE-AB45-D74F9FFC85EC}"/>
    </ac:deMkLst>
    <p188:txBody>
      <a:bodyPr/>
      <a:lstStyle/>
      <a:p>
        <a:r>
          <a:rPr lang="en-US"/>
          <a:t>Add all the global meetings on the left and a globe on the right with 4 regions coloured in</a:t>
        </a:r>
      </a:p>
    </p188:txBody>
  </p188:cm>
</p188:cmLst>
</file>

<file path=ppt/comments/modernComment_19A_DDBBDA6.xml><?xml version="1.0" encoding="utf-8"?>
<p188:cmLst xmlns:a="http://schemas.openxmlformats.org/drawingml/2006/main" xmlns:r="http://schemas.openxmlformats.org/officeDocument/2006/relationships" xmlns:p188="http://schemas.microsoft.com/office/powerpoint/2018/8/main">
  <p188:cm id="{A97A32C1-B47C-4249-B04A-CE54AE849491}" authorId="{E90022C7-458B-818B-3514-88674CBA14E4}" status="resolved" created="2021-12-03T11:40:28.827">
    <ac:deMkLst xmlns:ac="http://schemas.microsoft.com/office/drawing/2013/main/command">
      <pc:docMk xmlns:pc="http://schemas.microsoft.com/office/powerpoint/2013/main/command"/>
      <pc:sldMk xmlns:pc="http://schemas.microsoft.com/office/powerpoint/2013/main/command" cId="232504742" sldId="410"/>
      <ac:picMk id="7" creationId="{A31C0F57-E35B-A444-8436-F1178B15E398}"/>
    </ac:deMkLst>
    <p188:txBody>
      <a:bodyPr/>
      <a:lstStyle/>
      <a:p>
        <a:r>
          <a:rPr lang="en-US"/>
          <a:t>This colour could work for the cover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D0005-4B4C-4D2E-946B-1FC0C772F218}" type="datetimeFigureOut">
              <a:rPr lang="en-ZA" smtClean="0"/>
              <a:t>2022/01/20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E3A0B-AA16-4BE8-9025-2687DA200CE8}" type="slidenum">
              <a:rPr lang="en-ZA" smtClean="0"/>
              <a:t>‹#›</a:t>
            </a:fld>
            <a:endParaRPr lang="en-ZA"/>
          </a:p>
        </p:txBody>
      </p:sp>
    </p:spTree>
    <p:extLst>
      <p:ext uri="{BB962C8B-B14F-4D97-AF65-F5344CB8AC3E}">
        <p14:creationId xmlns:p14="http://schemas.microsoft.com/office/powerpoint/2010/main" val="3264970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ubmed.ncbi.nlm.nih.gov/?sort=date&amp;term=Brady+E&amp;cauthor_id=34230477" TargetMode="External"/><Relationship Id="rId7" Type="http://schemas.openxmlformats.org/officeDocument/2006/relationships/hyperlink" Target="https://pubmed.ncbi.nlm.nih.gov/?sort=date&amp;term=Oertelt-Prigione+S&amp;cauthor_id=34230477"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pubmed.ncbi.nlm.nih.gov/?sort=date&amp;term=Andersen+JP&amp;cauthor_id=34230477" TargetMode="External"/><Relationship Id="rId5" Type="http://schemas.openxmlformats.org/officeDocument/2006/relationships/hyperlink" Target="https://pubmed.ncbi.nlm.nih.gov/?sort=date&amp;term=Nielsen+MW&amp;cauthor_id=34230477" TargetMode="External"/><Relationship Id="rId4" Type="http://schemas.openxmlformats.org/officeDocument/2006/relationships/hyperlink" Target="https://pubmed.ncbi.nlm.nih.gov/34230477/"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brief, primarily to say it was lead as a partnership between SOPH &amp; IIGH, sharing relevant results to add to the discussion</a:t>
            </a:r>
            <a:endParaRPr lang="en-ZA" dirty="0"/>
          </a:p>
        </p:txBody>
      </p:sp>
      <p:sp>
        <p:nvSpPr>
          <p:cNvPr id="4" name="Slide Number Placeholder 3"/>
          <p:cNvSpPr>
            <a:spLocks noGrp="1"/>
          </p:cNvSpPr>
          <p:nvPr>
            <p:ph type="sldNum" sz="quarter" idx="5"/>
          </p:nvPr>
        </p:nvSpPr>
        <p:spPr/>
        <p:txBody>
          <a:bodyPr/>
          <a:lstStyle/>
          <a:p>
            <a:fld id="{941E3A0B-AA16-4BE8-9025-2687DA200CE8}" type="slidenum">
              <a:rPr lang="en-ZA" smtClean="0"/>
              <a:t>1</a:t>
            </a:fld>
            <a:endParaRPr lang="en-ZA"/>
          </a:p>
        </p:txBody>
      </p:sp>
    </p:spTree>
    <p:extLst>
      <p:ext uri="{BB962C8B-B14F-4D97-AF65-F5344CB8AC3E}">
        <p14:creationId xmlns:p14="http://schemas.microsoft.com/office/powerpoint/2010/main" val="129078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Spend time on each slide, since this is a diagnostics of what is currently wrong with our health systems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ZA" sz="1200" b="0" i="0" kern="1200" dirty="0">
                <a:solidFill>
                  <a:schemeClr val="tx1"/>
                </a:solidFill>
                <a:effectLst/>
                <a:latin typeface="+mn-lt"/>
                <a:ea typeface="+mn-ea"/>
                <a:cs typeface="+mn-cs"/>
              </a:rPr>
              <a:t>Nat </a:t>
            </a:r>
            <a:r>
              <a:rPr lang="en-ZA" sz="1200" b="0" i="0" kern="1200" dirty="0" err="1">
                <a:solidFill>
                  <a:schemeClr val="tx1"/>
                </a:solidFill>
                <a:effectLst/>
                <a:latin typeface="+mn-lt"/>
                <a:ea typeface="+mn-ea"/>
                <a:cs typeface="+mn-cs"/>
              </a:rPr>
              <a:t>Commun</a:t>
            </a:r>
            <a:endParaRPr lang="en-ZA" sz="1200" b="0" i="0" kern="1200" cap="small" dirty="0">
              <a:solidFill>
                <a:schemeClr val="tx1"/>
              </a:solidFill>
              <a:effectLst/>
              <a:latin typeface="+mn-lt"/>
              <a:ea typeface="+mn-ea"/>
              <a:cs typeface="+mn-cs"/>
            </a:endParaRPr>
          </a:p>
          <a:p>
            <a:r>
              <a:rPr lang="en-ZA" sz="1200" b="0" i="0" kern="1200" dirty="0">
                <a:solidFill>
                  <a:schemeClr val="tx1"/>
                </a:solidFill>
                <a:effectLst/>
                <a:latin typeface="+mn-lt"/>
                <a:ea typeface="+mn-ea"/>
                <a:cs typeface="+mn-cs"/>
              </a:rPr>
              <a:t>. 2021 Jul 6;12(1):4015.</a:t>
            </a:r>
          </a:p>
          <a:p>
            <a:r>
              <a:rPr lang="en-ZA" sz="1200" b="0" i="0" kern="1200" dirty="0">
                <a:solidFill>
                  <a:schemeClr val="tx1"/>
                </a:solidFill>
                <a:effectLst/>
                <a:latin typeface="+mn-lt"/>
                <a:ea typeface="+mn-ea"/>
                <a:cs typeface="+mn-cs"/>
              </a:rPr>
              <a:t> </a:t>
            </a:r>
            <a:r>
              <a:rPr lang="en-ZA" sz="1200" b="0" i="0" kern="1200" dirty="0" err="1">
                <a:solidFill>
                  <a:schemeClr val="tx1"/>
                </a:solidFill>
                <a:effectLst/>
                <a:latin typeface="+mn-lt"/>
                <a:ea typeface="+mn-ea"/>
                <a:cs typeface="+mn-cs"/>
              </a:rPr>
              <a:t>doi</a:t>
            </a:r>
            <a:r>
              <a:rPr lang="en-ZA" sz="1200" b="0" i="0" kern="1200" dirty="0">
                <a:solidFill>
                  <a:schemeClr val="tx1"/>
                </a:solidFill>
                <a:effectLst/>
                <a:latin typeface="+mn-lt"/>
                <a:ea typeface="+mn-ea"/>
                <a:cs typeface="+mn-cs"/>
              </a:rPr>
              <a:t>: 10.1038/s41467-021-24265-8.</a:t>
            </a:r>
          </a:p>
          <a:p>
            <a:r>
              <a:rPr lang="en-ZA" sz="1200" b="1" i="0" kern="1200" dirty="0">
                <a:solidFill>
                  <a:schemeClr val="tx1"/>
                </a:solidFill>
                <a:effectLst/>
                <a:latin typeface="+mn-lt"/>
                <a:ea typeface="+mn-ea"/>
                <a:cs typeface="+mn-cs"/>
              </a:rPr>
              <a:t>Lack of consideration of sex and gender in COVID-19 clinical studies</a:t>
            </a:r>
          </a:p>
          <a:p>
            <a:r>
              <a:rPr lang="en-ZA" sz="1200" b="0" i="0" u="none" strike="noStrike" kern="1200" dirty="0">
                <a:solidFill>
                  <a:schemeClr val="tx1"/>
                </a:solidFill>
                <a:effectLst/>
                <a:latin typeface="+mn-lt"/>
                <a:ea typeface="+mn-ea"/>
                <a:cs typeface="+mn-cs"/>
                <a:hlinkClick r:id="rId3"/>
              </a:rPr>
              <a:t>Emer Brady</a:t>
            </a:r>
            <a:r>
              <a:rPr lang="en-ZA" sz="1200" b="0" i="0" kern="1200" baseline="30000" dirty="0">
                <a:solidFill>
                  <a:schemeClr val="tx1"/>
                </a:solidFill>
                <a:effectLst/>
                <a:latin typeface="+mn-lt"/>
                <a:ea typeface="+mn-ea"/>
                <a:cs typeface="+mn-cs"/>
              </a:rPr>
              <a:t> </a:t>
            </a:r>
            <a:r>
              <a:rPr lang="en-ZA" sz="1200" b="0" i="0" u="none" strike="noStrike" kern="1200" baseline="30000" dirty="0">
                <a:solidFill>
                  <a:schemeClr val="tx1"/>
                </a:solidFill>
                <a:effectLst/>
                <a:latin typeface="+mn-lt"/>
                <a:ea typeface="+mn-ea"/>
                <a:cs typeface="+mn-cs"/>
                <a:hlinkClick r:id="rId4" tooltip="Danish Centre for Studies in Research and Research Policy, Aarhus University, Aarhus, Denmark."/>
              </a:rPr>
              <a:t>1</a:t>
            </a:r>
            <a:r>
              <a:rPr lang="en-ZA" sz="1200" b="0" i="0" kern="1200" dirty="0">
                <a:solidFill>
                  <a:schemeClr val="tx1"/>
                </a:solidFill>
                <a:effectLst/>
                <a:latin typeface="+mn-lt"/>
                <a:ea typeface="+mn-ea"/>
                <a:cs typeface="+mn-cs"/>
              </a:rPr>
              <a:t>, </a:t>
            </a:r>
            <a:r>
              <a:rPr lang="en-ZA" sz="1200" b="0" i="0" u="none" strike="noStrike" kern="1200" dirty="0">
                <a:solidFill>
                  <a:schemeClr val="tx1"/>
                </a:solidFill>
                <a:effectLst/>
                <a:latin typeface="+mn-lt"/>
                <a:ea typeface="+mn-ea"/>
                <a:cs typeface="+mn-cs"/>
                <a:hlinkClick r:id="rId5"/>
              </a:rPr>
              <a:t>Mathias </a:t>
            </a:r>
            <a:r>
              <a:rPr lang="en-ZA" sz="1200" b="0" i="0" u="none" strike="noStrike" kern="1200" dirty="0" err="1">
                <a:solidFill>
                  <a:schemeClr val="tx1"/>
                </a:solidFill>
                <a:effectLst/>
                <a:latin typeface="+mn-lt"/>
                <a:ea typeface="+mn-ea"/>
                <a:cs typeface="+mn-cs"/>
                <a:hlinkClick r:id="rId5"/>
              </a:rPr>
              <a:t>Wullum</a:t>
            </a:r>
            <a:r>
              <a:rPr lang="en-ZA" sz="1200" b="0" i="0" u="none" strike="noStrike" kern="1200" dirty="0">
                <a:solidFill>
                  <a:schemeClr val="tx1"/>
                </a:solidFill>
                <a:effectLst/>
                <a:latin typeface="+mn-lt"/>
                <a:ea typeface="+mn-ea"/>
                <a:cs typeface="+mn-cs"/>
                <a:hlinkClick r:id="rId5"/>
              </a:rPr>
              <a:t> Nielsen</a:t>
            </a:r>
            <a:r>
              <a:rPr lang="en-ZA" sz="1200" b="0" i="0" kern="1200" baseline="30000" dirty="0">
                <a:solidFill>
                  <a:schemeClr val="tx1"/>
                </a:solidFill>
                <a:effectLst/>
                <a:latin typeface="+mn-lt"/>
                <a:ea typeface="+mn-ea"/>
                <a:cs typeface="+mn-cs"/>
              </a:rPr>
              <a:t> </a:t>
            </a:r>
            <a:r>
              <a:rPr lang="en-ZA" sz="1200" b="0" i="0" u="none" strike="noStrike" kern="1200" baseline="30000" dirty="0">
                <a:solidFill>
                  <a:schemeClr val="tx1"/>
                </a:solidFill>
                <a:effectLst/>
                <a:latin typeface="+mn-lt"/>
                <a:ea typeface="+mn-ea"/>
                <a:cs typeface="+mn-cs"/>
                <a:hlinkClick r:id="rId4" tooltip="Department of Sociology, University of Copenhagen, Copenhagen, Denmark."/>
              </a:rPr>
              <a:t>2</a:t>
            </a:r>
            <a:r>
              <a:rPr lang="en-ZA" sz="1200" b="0" i="0" kern="1200" dirty="0">
                <a:solidFill>
                  <a:schemeClr val="tx1"/>
                </a:solidFill>
                <a:effectLst/>
                <a:latin typeface="+mn-lt"/>
                <a:ea typeface="+mn-ea"/>
                <a:cs typeface="+mn-cs"/>
              </a:rPr>
              <a:t>, </a:t>
            </a:r>
            <a:r>
              <a:rPr lang="en-ZA" sz="1200" b="0" i="0" u="none" strike="noStrike" kern="1200" dirty="0">
                <a:solidFill>
                  <a:schemeClr val="tx1"/>
                </a:solidFill>
                <a:effectLst/>
                <a:latin typeface="+mn-lt"/>
                <a:ea typeface="+mn-ea"/>
                <a:cs typeface="+mn-cs"/>
                <a:hlinkClick r:id="rId6"/>
              </a:rPr>
              <a:t>Jens Peter Andersen</a:t>
            </a:r>
            <a:r>
              <a:rPr lang="en-ZA" sz="1200" b="0" i="0" kern="1200" baseline="30000" dirty="0">
                <a:solidFill>
                  <a:schemeClr val="tx1"/>
                </a:solidFill>
                <a:effectLst/>
                <a:latin typeface="+mn-lt"/>
                <a:ea typeface="+mn-ea"/>
                <a:cs typeface="+mn-cs"/>
              </a:rPr>
              <a:t> </a:t>
            </a:r>
            <a:r>
              <a:rPr lang="en-ZA" sz="1200" b="0" i="0" u="none" strike="noStrike" kern="1200" baseline="30000" dirty="0">
                <a:solidFill>
                  <a:schemeClr val="tx1"/>
                </a:solidFill>
                <a:effectLst/>
                <a:latin typeface="+mn-lt"/>
                <a:ea typeface="+mn-ea"/>
                <a:cs typeface="+mn-cs"/>
                <a:hlinkClick r:id="rId4" tooltip="Danish Centre for Studies in Research and Research Policy, Aarhus University, Aarhus, Denmark."/>
              </a:rPr>
              <a:t>1</a:t>
            </a:r>
            <a:r>
              <a:rPr lang="en-ZA" sz="1200" b="0" i="0" kern="1200" dirty="0">
                <a:solidFill>
                  <a:schemeClr val="tx1"/>
                </a:solidFill>
                <a:effectLst/>
                <a:latin typeface="+mn-lt"/>
                <a:ea typeface="+mn-ea"/>
                <a:cs typeface="+mn-cs"/>
              </a:rPr>
              <a:t>, </a:t>
            </a:r>
            <a:r>
              <a:rPr lang="en-ZA" sz="1200" b="0" i="0" u="none" strike="noStrike" kern="1200" dirty="0">
                <a:solidFill>
                  <a:schemeClr val="tx1"/>
                </a:solidFill>
                <a:effectLst/>
                <a:latin typeface="+mn-lt"/>
                <a:ea typeface="+mn-ea"/>
                <a:cs typeface="+mn-cs"/>
                <a:hlinkClick r:id="rId7"/>
              </a:rPr>
              <a:t>Sabine </a:t>
            </a:r>
            <a:r>
              <a:rPr lang="en-ZA" sz="1200" b="0" i="0" u="none" strike="noStrike" kern="1200" dirty="0" err="1">
                <a:solidFill>
                  <a:schemeClr val="tx1"/>
                </a:solidFill>
                <a:effectLst/>
                <a:latin typeface="+mn-lt"/>
                <a:ea typeface="+mn-ea"/>
                <a:cs typeface="+mn-cs"/>
                <a:hlinkClick r:id="rId7"/>
              </a:rPr>
              <a:t>Oertelt-Prigione</a:t>
            </a:r>
            <a:endParaRPr lang="en-ZA"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Sex and gender differences impact the incidence of SARS-CoV-2 infection and COVID-19 mortality. Furthermore, sex differences influence the frequency and severity of pharmacological side effects. A large number of clinical trials to develop new therapeutic approaches and vaccines for COVID-19 are ongoing. We investigated the inclusion of sex and/or gender in COVID-19 studies on ClinicalTrials.gov, collecting data for the period January 1, 2020 to January 26, 2021. Here, we show that of the 4,420 registered SARS-CoV-2/COVID-19 studies, 935 (21.2%) address sex/gender solely in the context of recruitment, 237 (5.4%) plan sex-matched or representative samples or emphasized sex/gender reporting, and only 178 (4%) explicitly report a plan to include sex/gender as an analytical variable. Just eight (17.8%) of the 45 COVID-19 related clinical trials published in scientific journals until December 15, 2020 report sex-disaggregated results or subgroup analyses.</a:t>
            </a:r>
            <a:endParaRPr lang="en-ZA" dirty="0"/>
          </a:p>
        </p:txBody>
      </p:sp>
      <p:sp>
        <p:nvSpPr>
          <p:cNvPr id="4" name="Slide Number Placeholder 3"/>
          <p:cNvSpPr>
            <a:spLocks noGrp="1"/>
          </p:cNvSpPr>
          <p:nvPr>
            <p:ph type="sldNum" sz="quarter" idx="5"/>
          </p:nvPr>
        </p:nvSpPr>
        <p:spPr/>
        <p:txBody>
          <a:bodyPr/>
          <a:lstStyle/>
          <a:p>
            <a:fld id="{941E3A0B-AA16-4BE8-9025-2687DA200CE8}" type="slidenum">
              <a:rPr lang="en-ZA" smtClean="0"/>
              <a:t>2</a:t>
            </a:fld>
            <a:endParaRPr lang="en-ZA"/>
          </a:p>
        </p:txBody>
      </p:sp>
    </p:spTree>
    <p:extLst>
      <p:ext uri="{BB962C8B-B14F-4D97-AF65-F5344CB8AC3E}">
        <p14:creationId xmlns:p14="http://schemas.microsoft.com/office/powerpoint/2010/main" val="28779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brief to just say that there were multiple ways to engage over the past year and a half</a:t>
            </a:r>
            <a:endParaRPr lang="en-ZA" dirty="0"/>
          </a:p>
        </p:txBody>
      </p:sp>
      <p:sp>
        <p:nvSpPr>
          <p:cNvPr id="4" name="Slide Number Placeholder 3"/>
          <p:cNvSpPr>
            <a:spLocks noGrp="1"/>
          </p:cNvSpPr>
          <p:nvPr>
            <p:ph type="sldNum" sz="quarter" idx="5"/>
          </p:nvPr>
        </p:nvSpPr>
        <p:spPr/>
        <p:txBody>
          <a:bodyPr/>
          <a:lstStyle/>
          <a:p>
            <a:fld id="{941E3A0B-AA16-4BE8-9025-2687DA200CE8}" type="slidenum">
              <a:rPr lang="en-ZA" smtClean="0"/>
              <a:t>3</a:t>
            </a:fld>
            <a:endParaRPr lang="en-ZA"/>
          </a:p>
        </p:txBody>
      </p:sp>
    </p:spTree>
    <p:extLst>
      <p:ext uri="{BB962C8B-B14F-4D97-AF65-F5344CB8AC3E}">
        <p14:creationId xmlns:p14="http://schemas.microsoft.com/office/powerpoint/2010/main" val="144595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Calibri"/>
              <a:buNone/>
            </a:pPr>
            <a:r>
              <a:rPr lang="en-US" dirty="0"/>
              <a:t>Very brief comment noting that we included contributions addressing all levels of the health system, including at the macro level in terms of how patents are decided on and with what effect on those most marginalized among LMIC populations</a:t>
            </a:r>
            <a:endParaRPr sz="1100" dirty="0">
              <a:latin typeface="Times New Roman"/>
              <a:ea typeface="Times New Roman"/>
              <a:cs typeface="Times New Roman"/>
              <a:sym typeface="Times New Roman"/>
            </a:endParaRPr>
          </a:p>
          <a:p>
            <a:pPr marL="0" lvl="0" indent="0" algn="l" rtl="0">
              <a:lnSpc>
                <a:spcPct val="107916"/>
              </a:lnSpc>
              <a:spcBef>
                <a:spcPts val="0"/>
              </a:spcBef>
              <a:spcAft>
                <a:spcPts val="0"/>
              </a:spcAft>
              <a:buClr>
                <a:schemeClr val="dk1"/>
              </a:buClr>
              <a:buSzPts val="1100"/>
              <a:buFont typeface="Arial"/>
              <a:buNone/>
            </a:pPr>
            <a:endParaRPr sz="1100" b="1"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2311258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Very brief comment that although the survey focussed on all dimensions of health services including health workforce and financing, key takeaways are that: </a:t>
            </a:r>
            <a:endParaRPr dirty="0"/>
          </a:p>
          <a:p>
            <a:pPr marL="0" lvl="0" indent="0" algn="l" rtl="0">
              <a:spcBef>
                <a:spcPts val="0"/>
              </a:spcBef>
              <a:spcAft>
                <a:spcPts val="0"/>
              </a:spcAft>
              <a:buNone/>
            </a:pPr>
            <a:endParaRPr dirty="0"/>
          </a:p>
          <a:p>
            <a:pPr marL="171450" lvl="0" indent="-171450" algn="l" rtl="0">
              <a:spcBef>
                <a:spcPts val="0"/>
              </a:spcBef>
              <a:spcAft>
                <a:spcPts val="0"/>
              </a:spcAft>
              <a:buClr>
                <a:schemeClr val="dk1"/>
              </a:buClr>
              <a:buSzPts val="1200"/>
              <a:buFont typeface="Calibri"/>
              <a:buChar char="-"/>
            </a:pPr>
            <a:r>
              <a:rPr lang="en-GB" dirty="0"/>
              <a:t>All priority questions relate to access ( vs )</a:t>
            </a:r>
          </a:p>
          <a:p>
            <a:pPr marL="171450" lvl="0" indent="-171450" algn="l" rtl="0">
              <a:spcBef>
                <a:spcPts val="0"/>
              </a:spcBef>
              <a:spcAft>
                <a:spcPts val="0"/>
              </a:spcAft>
              <a:buClr>
                <a:schemeClr val="dk1"/>
              </a:buClr>
              <a:buSzPts val="1200"/>
              <a:buFont typeface="Calibri"/>
              <a:buChar char="-"/>
            </a:pPr>
            <a:r>
              <a:rPr lang="en-GB" dirty="0"/>
              <a:t>Two questions on what strategies to address access</a:t>
            </a:r>
            <a:endParaRPr dirty="0"/>
          </a:p>
          <a:p>
            <a:pPr marL="171450" lvl="0" indent="-171450" algn="l" rtl="0">
              <a:spcBef>
                <a:spcPts val="0"/>
              </a:spcBef>
              <a:spcAft>
                <a:spcPts val="0"/>
              </a:spcAft>
              <a:buClr>
                <a:schemeClr val="dk1"/>
              </a:buClr>
              <a:buSzPts val="1200"/>
              <a:buFont typeface="Calibri"/>
              <a:buChar char="-"/>
            </a:pPr>
            <a:r>
              <a:rPr lang="en-US" dirty="0"/>
              <a:t> </a:t>
            </a:r>
            <a:endParaRPr dirty="0"/>
          </a:p>
          <a:p>
            <a:pPr marL="171450" lvl="0" indent="-9525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309277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Very brief comment on Key takeaways: 1) sex disaggregated data as the backbone to better decision making, 2) envisioning a gender bias free health system, 3) reviewing how gender is considered during decision making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3933733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Very brief…research must have impact, and the engagement of those at the very bottom: community actors</a:t>
            </a:r>
            <a:endParaRPr dirty="0"/>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17702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more time on this slide as these are not just research priorities, but also ways of reforming the health systems that we have</a:t>
            </a:r>
            <a:endParaRPr lang="en-ZA" dirty="0"/>
          </a:p>
        </p:txBody>
      </p:sp>
      <p:sp>
        <p:nvSpPr>
          <p:cNvPr id="4" name="Slide Number Placeholder 3"/>
          <p:cNvSpPr>
            <a:spLocks noGrp="1"/>
          </p:cNvSpPr>
          <p:nvPr>
            <p:ph type="sldNum" sz="quarter" idx="5"/>
          </p:nvPr>
        </p:nvSpPr>
        <p:spPr/>
        <p:txBody>
          <a:bodyPr/>
          <a:lstStyle/>
          <a:p>
            <a:fld id="{941E3A0B-AA16-4BE8-9025-2687DA200CE8}" type="slidenum">
              <a:rPr lang="en-ZA" smtClean="0"/>
              <a:t>8</a:t>
            </a:fld>
            <a:endParaRPr lang="en-ZA"/>
          </a:p>
        </p:txBody>
      </p:sp>
    </p:spTree>
    <p:extLst>
      <p:ext uri="{BB962C8B-B14F-4D97-AF65-F5344CB8AC3E}">
        <p14:creationId xmlns:p14="http://schemas.microsoft.com/office/powerpoint/2010/main" val="424442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33ED-283B-8244-93DE-61B3AD29FAF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1403CF7-4C4A-3043-BA83-74F1E00F40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90B7770-4664-AC45-AE90-4B83ACD2033E}"/>
              </a:ext>
            </a:extLst>
          </p:cNvPr>
          <p:cNvSpPr>
            <a:spLocks noGrp="1"/>
          </p:cNvSpPr>
          <p:nvPr>
            <p:ph type="dt" sz="half" idx="10"/>
          </p:nvPr>
        </p:nvSpPr>
        <p:spPr/>
        <p:txBody>
          <a:bodyPr/>
          <a:lstStyle/>
          <a:p>
            <a:fld id="{75F8D0CB-5567-1C4B-AEB0-D7D21B0F6110}" type="datetimeFigureOut">
              <a:rPr lang="en-US" smtClean="0"/>
              <a:pPr/>
              <a:t>1/20/2022</a:t>
            </a:fld>
            <a:endParaRPr lang="en-US"/>
          </a:p>
        </p:txBody>
      </p:sp>
      <p:sp>
        <p:nvSpPr>
          <p:cNvPr id="5" name="Footer Placeholder 4">
            <a:extLst>
              <a:ext uri="{FF2B5EF4-FFF2-40B4-BE49-F238E27FC236}">
                <a16:creationId xmlns:a16="http://schemas.microsoft.com/office/drawing/2014/main" id="{95BED79A-724C-4D47-BB84-59E92E917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FC4E4-C26C-684A-9CFD-7188F5352A62}"/>
              </a:ext>
            </a:extLst>
          </p:cNvPr>
          <p:cNvSpPr>
            <a:spLocks noGrp="1"/>
          </p:cNvSpPr>
          <p:nvPr>
            <p:ph type="sldNum" sz="quarter" idx="12"/>
          </p:nvPr>
        </p:nvSpPr>
        <p:spPr/>
        <p:txBody>
          <a:bodyPr/>
          <a:lstStyle/>
          <a:p>
            <a:fld id="{B41F6D04-E1CB-3540-B0D1-585E65E2985A}" type="slidenum">
              <a:rPr lang="en-US" smtClean="0"/>
              <a:pPr/>
              <a:t>‹#›</a:t>
            </a:fld>
            <a:endParaRPr lang="en-US"/>
          </a:p>
        </p:txBody>
      </p:sp>
    </p:spTree>
    <p:extLst>
      <p:ext uri="{BB962C8B-B14F-4D97-AF65-F5344CB8AC3E}">
        <p14:creationId xmlns:p14="http://schemas.microsoft.com/office/powerpoint/2010/main" val="120967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76045-F9B4-874E-A982-45705584D52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823480D-6645-4E49-8FF5-2C63DCB63CA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E4CA66-CB5E-0B4D-9F4B-689CA2AC4EBB}"/>
              </a:ext>
            </a:extLst>
          </p:cNvPr>
          <p:cNvSpPr>
            <a:spLocks noGrp="1"/>
          </p:cNvSpPr>
          <p:nvPr>
            <p:ph type="dt" sz="half" idx="10"/>
          </p:nvPr>
        </p:nvSpPr>
        <p:spPr/>
        <p:txBody>
          <a:bodyPr/>
          <a:lstStyle/>
          <a:p>
            <a:fld id="{75F8D0CB-5567-1C4B-AEB0-D7D21B0F6110}" type="datetimeFigureOut">
              <a:rPr lang="en-US" smtClean="0"/>
              <a:pPr/>
              <a:t>1/20/2022</a:t>
            </a:fld>
            <a:endParaRPr lang="en-US"/>
          </a:p>
        </p:txBody>
      </p:sp>
      <p:sp>
        <p:nvSpPr>
          <p:cNvPr id="5" name="Footer Placeholder 4">
            <a:extLst>
              <a:ext uri="{FF2B5EF4-FFF2-40B4-BE49-F238E27FC236}">
                <a16:creationId xmlns:a16="http://schemas.microsoft.com/office/drawing/2014/main" id="{462E6DB1-C312-4E4C-B791-E4D0FDF5F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09F29-F892-E342-81F3-F7E62957385B}"/>
              </a:ext>
            </a:extLst>
          </p:cNvPr>
          <p:cNvSpPr>
            <a:spLocks noGrp="1"/>
          </p:cNvSpPr>
          <p:nvPr>
            <p:ph type="sldNum" sz="quarter" idx="12"/>
          </p:nvPr>
        </p:nvSpPr>
        <p:spPr/>
        <p:txBody>
          <a:bodyPr/>
          <a:lstStyle/>
          <a:p>
            <a:fld id="{B41F6D04-E1CB-3540-B0D1-585E65E2985A}" type="slidenum">
              <a:rPr lang="en-US" smtClean="0"/>
              <a:pPr/>
              <a:t>‹#›</a:t>
            </a:fld>
            <a:endParaRPr lang="en-US"/>
          </a:p>
        </p:txBody>
      </p:sp>
    </p:spTree>
    <p:extLst>
      <p:ext uri="{BB962C8B-B14F-4D97-AF65-F5344CB8AC3E}">
        <p14:creationId xmlns:p14="http://schemas.microsoft.com/office/powerpoint/2010/main" val="84573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18D1EC-9EE6-BB48-BFA2-482FA4115EC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36C0A1-BA31-724B-ABC6-D14E264A5CA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7CF981-5A41-0947-A684-CB8A90F6635B}"/>
              </a:ext>
            </a:extLst>
          </p:cNvPr>
          <p:cNvSpPr>
            <a:spLocks noGrp="1"/>
          </p:cNvSpPr>
          <p:nvPr>
            <p:ph type="dt" sz="half" idx="10"/>
          </p:nvPr>
        </p:nvSpPr>
        <p:spPr/>
        <p:txBody>
          <a:bodyPr/>
          <a:lstStyle/>
          <a:p>
            <a:fld id="{75F8D0CB-5567-1C4B-AEB0-D7D21B0F6110}" type="datetimeFigureOut">
              <a:rPr lang="en-US" smtClean="0"/>
              <a:pPr/>
              <a:t>1/20/2022</a:t>
            </a:fld>
            <a:endParaRPr lang="en-US"/>
          </a:p>
        </p:txBody>
      </p:sp>
      <p:sp>
        <p:nvSpPr>
          <p:cNvPr id="5" name="Footer Placeholder 4">
            <a:extLst>
              <a:ext uri="{FF2B5EF4-FFF2-40B4-BE49-F238E27FC236}">
                <a16:creationId xmlns:a16="http://schemas.microsoft.com/office/drawing/2014/main" id="{990D4F9C-B6FD-0248-A6AD-A94216FD8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3B26E-AF20-7144-9C92-986415B253A8}"/>
              </a:ext>
            </a:extLst>
          </p:cNvPr>
          <p:cNvSpPr>
            <a:spLocks noGrp="1"/>
          </p:cNvSpPr>
          <p:nvPr>
            <p:ph type="sldNum" sz="quarter" idx="12"/>
          </p:nvPr>
        </p:nvSpPr>
        <p:spPr/>
        <p:txBody>
          <a:bodyPr/>
          <a:lstStyle/>
          <a:p>
            <a:fld id="{B41F6D04-E1CB-3540-B0D1-585E65E2985A}" type="slidenum">
              <a:rPr lang="en-US" smtClean="0"/>
              <a:pPr/>
              <a:t>‹#›</a:t>
            </a:fld>
            <a:endParaRPr lang="en-US"/>
          </a:p>
        </p:txBody>
      </p:sp>
    </p:spTree>
    <p:extLst>
      <p:ext uri="{BB962C8B-B14F-4D97-AF65-F5344CB8AC3E}">
        <p14:creationId xmlns:p14="http://schemas.microsoft.com/office/powerpoint/2010/main" val="68693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A99A-4022-5E42-BC16-E5F89CFD80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8B3D96-0F40-3E46-B343-91DC4B35845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AEECD0-9F03-DC4C-8521-FECEE73484C1}"/>
              </a:ext>
            </a:extLst>
          </p:cNvPr>
          <p:cNvSpPr>
            <a:spLocks noGrp="1"/>
          </p:cNvSpPr>
          <p:nvPr>
            <p:ph type="dt" sz="half" idx="10"/>
          </p:nvPr>
        </p:nvSpPr>
        <p:spPr/>
        <p:txBody>
          <a:bodyPr/>
          <a:lstStyle/>
          <a:p>
            <a:fld id="{75F8D0CB-5567-1C4B-AEB0-D7D21B0F6110}" type="datetimeFigureOut">
              <a:rPr lang="en-US" smtClean="0"/>
              <a:pPr/>
              <a:t>1/20/2022</a:t>
            </a:fld>
            <a:endParaRPr lang="en-US"/>
          </a:p>
        </p:txBody>
      </p:sp>
      <p:sp>
        <p:nvSpPr>
          <p:cNvPr id="5" name="Footer Placeholder 4">
            <a:extLst>
              <a:ext uri="{FF2B5EF4-FFF2-40B4-BE49-F238E27FC236}">
                <a16:creationId xmlns:a16="http://schemas.microsoft.com/office/drawing/2014/main" id="{0A85821B-4DB1-F743-A884-E5E3EDAEC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0C455-7E7D-4C4C-94BA-7B51AE4F230C}"/>
              </a:ext>
            </a:extLst>
          </p:cNvPr>
          <p:cNvSpPr>
            <a:spLocks noGrp="1"/>
          </p:cNvSpPr>
          <p:nvPr>
            <p:ph type="sldNum" sz="quarter" idx="12"/>
          </p:nvPr>
        </p:nvSpPr>
        <p:spPr/>
        <p:txBody>
          <a:bodyPr/>
          <a:lstStyle/>
          <a:p>
            <a:fld id="{B41F6D04-E1CB-3540-B0D1-585E65E2985A}" type="slidenum">
              <a:rPr lang="en-US" smtClean="0"/>
              <a:pPr/>
              <a:t>‹#›</a:t>
            </a:fld>
            <a:endParaRPr lang="en-US"/>
          </a:p>
        </p:txBody>
      </p:sp>
    </p:spTree>
    <p:extLst>
      <p:ext uri="{BB962C8B-B14F-4D97-AF65-F5344CB8AC3E}">
        <p14:creationId xmlns:p14="http://schemas.microsoft.com/office/powerpoint/2010/main" val="115025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86DA0-0501-AC40-AC6A-674E2433B03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A16E68E-E637-4944-BF5C-1A6800241D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2FBC155-A71B-8B48-8B84-CA7F06F5CA25}"/>
              </a:ext>
            </a:extLst>
          </p:cNvPr>
          <p:cNvSpPr>
            <a:spLocks noGrp="1"/>
          </p:cNvSpPr>
          <p:nvPr>
            <p:ph type="dt" sz="half" idx="10"/>
          </p:nvPr>
        </p:nvSpPr>
        <p:spPr/>
        <p:txBody>
          <a:bodyPr/>
          <a:lstStyle/>
          <a:p>
            <a:fld id="{75F8D0CB-5567-1C4B-AEB0-D7D21B0F6110}" type="datetimeFigureOut">
              <a:rPr lang="en-US" smtClean="0"/>
              <a:pPr/>
              <a:t>1/20/2022</a:t>
            </a:fld>
            <a:endParaRPr lang="en-US"/>
          </a:p>
        </p:txBody>
      </p:sp>
      <p:sp>
        <p:nvSpPr>
          <p:cNvPr id="5" name="Footer Placeholder 4">
            <a:extLst>
              <a:ext uri="{FF2B5EF4-FFF2-40B4-BE49-F238E27FC236}">
                <a16:creationId xmlns:a16="http://schemas.microsoft.com/office/drawing/2014/main" id="{0AF0566F-EDF2-2F4F-9E48-036EE4F05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AA92D-0474-2343-88E5-380E07EF5346}"/>
              </a:ext>
            </a:extLst>
          </p:cNvPr>
          <p:cNvSpPr>
            <a:spLocks noGrp="1"/>
          </p:cNvSpPr>
          <p:nvPr>
            <p:ph type="sldNum" sz="quarter" idx="12"/>
          </p:nvPr>
        </p:nvSpPr>
        <p:spPr/>
        <p:txBody>
          <a:bodyPr/>
          <a:lstStyle/>
          <a:p>
            <a:fld id="{B41F6D04-E1CB-3540-B0D1-585E65E2985A}" type="slidenum">
              <a:rPr lang="en-US" smtClean="0"/>
              <a:pPr/>
              <a:t>‹#›</a:t>
            </a:fld>
            <a:endParaRPr lang="en-US"/>
          </a:p>
        </p:txBody>
      </p:sp>
    </p:spTree>
    <p:extLst>
      <p:ext uri="{BB962C8B-B14F-4D97-AF65-F5344CB8AC3E}">
        <p14:creationId xmlns:p14="http://schemas.microsoft.com/office/powerpoint/2010/main" val="426498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C00B7-E99A-8345-BFB3-188AF81A099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1D3C202-266E-3A40-BF01-D4654051175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A5CE439-D424-4941-AFB8-198B799EB0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77D37CD-BF05-FC47-AD4A-318F96748C47}"/>
              </a:ext>
            </a:extLst>
          </p:cNvPr>
          <p:cNvSpPr>
            <a:spLocks noGrp="1"/>
          </p:cNvSpPr>
          <p:nvPr>
            <p:ph type="dt" sz="half" idx="10"/>
          </p:nvPr>
        </p:nvSpPr>
        <p:spPr/>
        <p:txBody>
          <a:bodyPr/>
          <a:lstStyle/>
          <a:p>
            <a:fld id="{75F8D0CB-5567-1C4B-AEB0-D7D21B0F6110}" type="datetimeFigureOut">
              <a:rPr lang="en-US" smtClean="0"/>
              <a:pPr/>
              <a:t>1/20/2022</a:t>
            </a:fld>
            <a:endParaRPr lang="en-US"/>
          </a:p>
        </p:txBody>
      </p:sp>
      <p:sp>
        <p:nvSpPr>
          <p:cNvPr id="6" name="Footer Placeholder 5">
            <a:extLst>
              <a:ext uri="{FF2B5EF4-FFF2-40B4-BE49-F238E27FC236}">
                <a16:creationId xmlns:a16="http://schemas.microsoft.com/office/drawing/2014/main" id="{5A29AF42-EBAE-AB4B-9849-3BCC45A8D9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7A4B33-569F-2C45-913F-7ECECD1DD46E}"/>
              </a:ext>
            </a:extLst>
          </p:cNvPr>
          <p:cNvSpPr>
            <a:spLocks noGrp="1"/>
          </p:cNvSpPr>
          <p:nvPr>
            <p:ph type="sldNum" sz="quarter" idx="12"/>
          </p:nvPr>
        </p:nvSpPr>
        <p:spPr/>
        <p:txBody>
          <a:bodyPr/>
          <a:lstStyle/>
          <a:p>
            <a:fld id="{B41F6D04-E1CB-3540-B0D1-585E65E2985A}" type="slidenum">
              <a:rPr lang="en-US" smtClean="0"/>
              <a:pPr/>
              <a:t>‹#›</a:t>
            </a:fld>
            <a:endParaRPr lang="en-US"/>
          </a:p>
        </p:txBody>
      </p:sp>
    </p:spTree>
    <p:extLst>
      <p:ext uri="{BB962C8B-B14F-4D97-AF65-F5344CB8AC3E}">
        <p14:creationId xmlns:p14="http://schemas.microsoft.com/office/powerpoint/2010/main" val="169159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DA28-CE0C-FE4F-A5CE-F403B37DF58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0A3989-09DE-CF43-BD30-38497D1F05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38EAC00-9996-F044-8A51-84C2D9F2E1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613ABB6-7354-A243-9B52-598568AE67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AB73C5-39A9-BB43-8315-43A04569403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3C93FCE-9930-B548-99C0-5DFBC7D646FC}"/>
              </a:ext>
            </a:extLst>
          </p:cNvPr>
          <p:cNvSpPr>
            <a:spLocks noGrp="1"/>
          </p:cNvSpPr>
          <p:nvPr>
            <p:ph type="dt" sz="half" idx="10"/>
          </p:nvPr>
        </p:nvSpPr>
        <p:spPr/>
        <p:txBody>
          <a:bodyPr/>
          <a:lstStyle/>
          <a:p>
            <a:fld id="{75F8D0CB-5567-1C4B-AEB0-D7D21B0F6110}" type="datetimeFigureOut">
              <a:rPr lang="en-US" smtClean="0"/>
              <a:pPr/>
              <a:t>1/20/2022</a:t>
            </a:fld>
            <a:endParaRPr lang="en-US"/>
          </a:p>
        </p:txBody>
      </p:sp>
      <p:sp>
        <p:nvSpPr>
          <p:cNvPr id="8" name="Footer Placeholder 7">
            <a:extLst>
              <a:ext uri="{FF2B5EF4-FFF2-40B4-BE49-F238E27FC236}">
                <a16:creationId xmlns:a16="http://schemas.microsoft.com/office/drawing/2014/main" id="{A3FA4EA3-3916-4E49-9605-9CC393D948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E53CEE-1EE3-5943-8C00-B2AC5770232A}"/>
              </a:ext>
            </a:extLst>
          </p:cNvPr>
          <p:cNvSpPr>
            <a:spLocks noGrp="1"/>
          </p:cNvSpPr>
          <p:nvPr>
            <p:ph type="sldNum" sz="quarter" idx="12"/>
          </p:nvPr>
        </p:nvSpPr>
        <p:spPr/>
        <p:txBody>
          <a:bodyPr/>
          <a:lstStyle/>
          <a:p>
            <a:fld id="{B41F6D04-E1CB-3540-B0D1-585E65E2985A}" type="slidenum">
              <a:rPr lang="en-US" smtClean="0"/>
              <a:pPr/>
              <a:t>‹#›</a:t>
            </a:fld>
            <a:endParaRPr lang="en-US"/>
          </a:p>
        </p:txBody>
      </p:sp>
    </p:spTree>
    <p:extLst>
      <p:ext uri="{BB962C8B-B14F-4D97-AF65-F5344CB8AC3E}">
        <p14:creationId xmlns:p14="http://schemas.microsoft.com/office/powerpoint/2010/main" val="85436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A43F-4C8D-8046-9E26-7DA18421A78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E4D83E1-1548-8C4B-B35C-B153630A2BDE}"/>
              </a:ext>
            </a:extLst>
          </p:cNvPr>
          <p:cNvSpPr>
            <a:spLocks noGrp="1"/>
          </p:cNvSpPr>
          <p:nvPr>
            <p:ph type="dt" sz="half" idx="10"/>
          </p:nvPr>
        </p:nvSpPr>
        <p:spPr/>
        <p:txBody>
          <a:bodyPr/>
          <a:lstStyle/>
          <a:p>
            <a:fld id="{75F8D0CB-5567-1C4B-AEB0-D7D21B0F6110}" type="datetimeFigureOut">
              <a:rPr lang="en-US" smtClean="0"/>
              <a:pPr/>
              <a:t>1/20/2022</a:t>
            </a:fld>
            <a:endParaRPr lang="en-US"/>
          </a:p>
        </p:txBody>
      </p:sp>
      <p:sp>
        <p:nvSpPr>
          <p:cNvPr id="4" name="Footer Placeholder 3">
            <a:extLst>
              <a:ext uri="{FF2B5EF4-FFF2-40B4-BE49-F238E27FC236}">
                <a16:creationId xmlns:a16="http://schemas.microsoft.com/office/drawing/2014/main" id="{B4B9627A-C0F0-8844-8A26-3DF1A4BB0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3379C3-C3AE-A147-AB2B-70422A05EAEA}"/>
              </a:ext>
            </a:extLst>
          </p:cNvPr>
          <p:cNvSpPr>
            <a:spLocks noGrp="1"/>
          </p:cNvSpPr>
          <p:nvPr>
            <p:ph type="sldNum" sz="quarter" idx="12"/>
          </p:nvPr>
        </p:nvSpPr>
        <p:spPr/>
        <p:txBody>
          <a:bodyPr/>
          <a:lstStyle/>
          <a:p>
            <a:fld id="{B41F6D04-E1CB-3540-B0D1-585E65E2985A}" type="slidenum">
              <a:rPr lang="en-US" smtClean="0"/>
              <a:pPr/>
              <a:t>‹#›</a:t>
            </a:fld>
            <a:endParaRPr lang="en-US"/>
          </a:p>
        </p:txBody>
      </p:sp>
    </p:spTree>
    <p:extLst>
      <p:ext uri="{BB962C8B-B14F-4D97-AF65-F5344CB8AC3E}">
        <p14:creationId xmlns:p14="http://schemas.microsoft.com/office/powerpoint/2010/main" val="342426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A58A03-1B43-4A4A-B50C-54F5CFA427B8}"/>
              </a:ext>
            </a:extLst>
          </p:cNvPr>
          <p:cNvSpPr>
            <a:spLocks noGrp="1"/>
          </p:cNvSpPr>
          <p:nvPr>
            <p:ph type="dt" sz="half" idx="10"/>
          </p:nvPr>
        </p:nvSpPr>
        <p:spPr/>
        <p:txBody>
          <a:bodyPr/>
          <a:lstStyle/>
          <a:p>
            <a:fld id="{75F8D0CB-5567-1C4B-AEB0-D7D21B0F6110}" type="datetimeFigureOut">
              <a:rPr lang="en-US" smtClean="0"/>
              <a:pPr/>
              <a:t>1/20/2022</a:t>
            </a:fld>
            <a:endParaRPr lang="en-US"/>
          </a:p>
        </p:txBody>
      </p:sp>
      <p:sp>
        <p:nvSpPr>
          <p:cNvPr id="3" name="Footer Placeholder 2">
            <a:extLst>
              <a:ext uri="{FF2B5EF4-FFF2-40B4-BE49-F238E27FC236}">
                <a16:creationId xmlns:a16="http://schemas.microsoft.com/office/drawing/2014/main" id="{057F1B69-8583-E842-BFCA-A209500A57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AA0BAB-107E-194C-81F1-C104396170AD}"/>
              </a:ext>
            </a:extLst>
          </p:cNvPr>
          <p:cNvSpPr>
            <a:spLocks noGrp="1"/>
          </p:cNvSpPr>
          <p:nvPr>
            <p:ph type="sldNum" sz="quarter" idx="12"/>
          </p:nvPr>
        </p:nvSpPr>
        <p:spPr/>
        <p:txBody>
          <a:bodyPr/>
          <a:lstStyle/>
          <a:p>
            <a:fld id="{B41F6D04-E1CB-3540-B0D1-585E65E2985A}" type="slidenum">
              <a:rPr lang="en-US" smtClean="0"/>
              <a:pPr/>
              <a:t>‹#›</a:t>
            </a:fld>
            <a:endParaRPr lang="en-US"/>
          </a:p>
        </p:txBody>
      </p:sp>
    </p:spTree>
    <p:extLst>
      <p:ext uri="{BB962C8B-B14F-4D97-AF65-F5344CB8AC3E}">
        <p14:creationId xmlns:p14="http://schemas.microsoft.com/office/powerpoint/2010/main" val="974085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ECBD-7E66-8D4B-99FA-AFF5DE1063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B1A2BDC-38A2-FF42-B286-90566512F7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83E8B5D-7AA8-374F-970E-888643FBA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2A6278-A063-684B-BF8E-E340965DDABA}"/>
              </a:ext>
            </a:extLst>
          </p:cNvPr>
          <p:cNvSpPr>
            <a:spLocks noGrp="1"/>
          </p:cNvSpPr>
          <p:nvPr>
            <p:ph type="dt" sz="half" idx="10"/>
          </p:nvPr>
        </p:nvSpPr>
        <p:spPr/>
        <p:txBody>
          <a:bodyPr/>
          <a:lstStyle/>
          <a:p>
            <a:fld id="{75F8D0CB-5567-1C4B-AEB0-D7D21B0F6110}" type="datetimeFigureOut">
              <a:rPr lang="en-US" smtClean="0"/>
              <a:pPr/>
              <a:t>1/20/2022</a:t>
            </a:fld>
            <a:endParaRPr lang="en-US"/>
          </a:p>
        </p:txBody>
      </p:sp>
      <p:sp>
        <p:nvSpPr>
          <p:cNvPr id="6" name="Footer Placeholder 5">
            <a:extLst>
              <a:ext uri="{FF2B5EF4-FFF2-40B4-BE49-F238E27FC236}">
                <a16:creationId xmlns:a16="http://schemas.microsoft.com/office/drawing/2014/main" id="{3BF1D5AE-E8D2-464B-8CC3-76470B3100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56FAF1-674B-AF49-89C4-7ABD221FEC63}"/>
              </a:ext>
            </a:extLst>
          </p:cNvPr>
          <p:cNvSpPr>
            <a:spLocks noGrp="1"/>
          </p:cNvSpPr>
          <p:nvPr>
            <p:ph type="sldNum" sz="quarter" idx="12"/>
          </p:nvPr>
        </p:nvSpPr>
        <p:spPr/>
        <p:txBody>
          <a:bodyPr/>
          <a:lstStyle/>
          <a:p>
            <a:fld id="{B41F6D04-E1CB-3540-B0D1-585E65E2985A}" type="slidenum">
              <a:rPr lang="en-US" smtClean="0"/>
              <a:pPr/>
              <a:t>‹#›</a:t>
            </a:fld>
            <a:endParaRPr lang="en-US"/>
          </a:p>
        </p:txBody>
      </p:sp>
    </p:spTree>
    <p:extLst>
      <p:ext uri="{BB962C8B-B14F-4D97-AF65-F5344CB8AC3E}">
        <p14:creationId xmlns:p14="http://schemas.microsoft.com/office/powerpoint/2010/main" val="187392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A383-8ED7-2A45-97ED-FC1F84F9CC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93CFB3E-C26F-3D45-B063-7A3A967358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DD8719-46B8-4D4D-A81A-FE9ED7CB5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9BAE75-E1DE-AA44-B46C-7FC2E308B0B5}"/>
              </a:ext>
            </a:extLst>
          </p:cNvPr>
          <p:cNvSpPr>
            <a:spLocks noGrp="1"/>
          </p:cNvSpPr>
          <p:nvPr>
            <p:ph type="dt" sz="half" idx="10"/>
          </p:nvPr>
        </p:nvSpPr>
        <p:spPr/>
        <p:txBody>
          <a:bodyPr/>
          <a:lstStyle/>
          <a:p>
            <a:fld id="{75F8D0CB-5567-1C4B-AEB0-D7D21B0F6110}" type="datetimeFigureOut">
              <a:rPr lang="en-US" smtClean="0"/>
              <a:pPr/>
              <a:t>1/20/2022</a:t>
            </a:fld>
            <a:endParaRPr lang="en-US"/>
          </a:p>
        </p:txBody>
      </p:sp>
      <p:sp>
        <p:nvSpPr>
          <p:cNvPr id="6" name="Footer Placeholder 5">
            <a:extLst>
              <a:ext uri="{FF2B5EF4-FFF2-40B4-BE49-F238E27FC236}">
                <a16:creationId xmlns:a16="http://schemas.microsoft.com/office/drawing/2014/main" id="{76DFC89C-B19C-C043-9B5D-BB1204C4CD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9988BB-83D0-8E46-99E9-DCFE0BFE3175}"/>
              </a:ext>
            </a:extLst>
          </p:cNvPr>
          <p:cNvSpPr>
            <a:spLocks noGrp="1"/>
          </p:cNvSpPr>
          <p:nvPr>
            <p:ph type="sldNum" sz="quarter" idx="12"/>
          </p:nvPr>
        </p:nvSpPr>
        <p:spPr/>
        <p:txBody>
          <a:bodyPr/>
          <a:lstStyle/>
          <a:p>
            <a:fld id="{B41F6D04-E1CB-3540-B0D1-585E65E2985A}" type="slidenum">
              <a:rPr lang="en-US" smtClean="0"/>
              <a:pPr/>
              <a:t>‹#›</a:t>
            </a:fld>
            <a:endParaRPr lang="en-US"/>
          </a:p>
        </p:txBody>
      </p:sp>
    </p:spTree>
    <p:extLst>
      <p:ext uri="{BB962C8B-B14F-4D97-AF65-F5344CB8AC3E}">
        <p14:creationId xmlns:p14="http://schemas.microsoft.com/office/powerpoint/2010/main" val="285871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4E6B64-5A7D-EA48-842C-F6077D4F3A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E4EA98-2C2C-9E41-8FFF-6EAA2F6362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BD813F-1947-CC4C-8266-02CAE348E7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8D0CB-5567-1C4B-AEB0-D7D21B0F6110}" type="datetimeFigureOut">
              <a:rPr lang="en-US" smtClean="0"/>
              <a:pPr/>
              <a:t>1/20/2022</a:t>
            </a:fld>
            <a:endParaRPr lang="en-US"/>
          </a:p>
        </p:txBody>
      </p:sp>
      <p:sp>
        <p:nvSpPr>
          <p:cNvPr id="5" name="Footer Placeholder 4">
            <a:extLst>
              <a:ext uri="{FF2B5EF4-FFF2-40B4-BE49-F238E27FC236}">
                <a16:creationId xmlns:a16="http://schemas.microsoft.com/office/drawing/2014/main" id="{A2DA254F-BE56-9846-BBB6-706BCE2E1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FACBD3-3552-854D-851A-8F83ED49A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F6D04-E1CB-3540-B0D1-585E65E2985A}" type="slidenum">
              <a:rPr lang="en-US" smtClean="0"/>
              <a:pPr/>
              <a:t>‹#›</a:t>
            </a:fld>
            <a:endParaRPr lang="en-US"/>
          </a:p>
        </p:txBody>
      </p:sp>
    </p:spTree>
    <p:extLst>
      <p:ext uri="{BB962C8B-B14F-4D97-AF65-F5344CB8AC3E}">
        <p14:creationId xmlns:p14="http://schemas.microsoft.com/office/powerpoint/2010/main" val="194127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18/10/relationships/comments" Target="../comments/modernComment_19A_DDBBDA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18/10/relationships/comments" Target="../comments/modernComment_18B_640391DD.xml"/><Relationship Id="rId3" Type="http://schemas.openxmlformats.org/officeDocument/2006/relationships/hyperlink" Target="https://www.nature.com/articles/s41467-021-24265-8"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data.undp.org/gendertracker/" TargetMode="External"/><Relationship Id="rId4" Type="http://schemas.openxmlformats.org/officeDocument/2006/relationships/hyperlink" Target="https://globalhealth5050.org/the-sex-gender-and-covid-19-project/the-data-track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microsoft.com/office/2018/10/relationships/comments" Target="../comments/modernComment_193_8B153E7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65ECF3-2002-F547-B6BE-619A71EB2239}"/>
              </a:ext>
            </a:extLst>
          </p:cNvPr>
          <p:cNvSpPr txBox="1"/>
          <p:nvPr/>
        </p:nvSpPr>
        <p:spPr>
          <a:xfrm>
            <a:off x="3692063" y="2479983"/>
            <a:ext cx="7860386" cy="4031873"/>
          </a:xfrm>
          <a:prstGeom prst="rect">
            <a:avLst/>
          </a:prstGeom>
          <a:noFill/>
        </p:spPr>
        <p:txBody>
          <a:bodyPr wrap="square" rtlCol="0">
            <a:spAutoFit/>
          </a:bodyPr>
          <a:lstStyle/>
          <a:p>
            <a:r>
              <a:rPr lang="en-US" sz="4800" dirty="0">
                <a:solidFill>
                  <a:srgbClr val="B0DCF7"/>
                </a:solidFill>
                <a:latin typeface="National 2 Medium" panose="020B0504030502020203" pitchFamily="34" charset="77"/>
              </a:rPr>
              <a:t>A Shared Agenda for Gender &amp; COVID-19 Research</a:t>
            </a:r>
          </a:p>
          <a:p>
            <a:endParaRPr lang="en-US" sz="2800" b="1" dirty="0">
              <a:solidFill>
                <a:srgbClr val="F5F5F5"/>
              </a:solidFill>
              <a:latin typeface="National 2 Light"/>
            </a:endParaRPr>
          </a:p>
          <a:p>
            <a:r>
              <a:rPr lang="en-US" sz="2800" b="1" dirty="0">
                <a:solidFill>
                  <a:srgbClr val="F5F5F5"/>
                </a:solidFill>
                <a:latin typeface="National 2 Light"/>
              </a:rPr>
              <a:t>Final Results adapted for Panel on Envisioning a Post-COVID-19 Health System, International Conference on COVID-19, January 21, 2022) </a:t>
            </a:r>
          </a:p>
        </p:txBody>
      </p:sp>
      <p:pic>
        <p:nvPicPr>
          <p:cNvPr id="7" name="Picture 6" descr="Graphical user interface, application&#10;&#10;Description automatically generated">
            <a:extLst>
              <a:ext uri="{FF2B5EF4-FFF2-40B4-BE49-F238E27FC236}">
                <a16:creationId xmlns:a16="http://schemas.microsoft.com/office/drawing/2014/main" id="{A31C0F57-E35B-A444-8436-F1178B15E398}"/>
              </a:ext>
            </a:extLst>
          </p:cNvPr>
          <p:cNvPicPr>
            <a:picLocks noChangeAspect="1"/>
          </p:cNvPicPr>
          <p:nvPr/>
        </p:nvPicPr>
        <p:blipFill>
          <a:blip r:embed="rId3"/>
          <a:stretch>
            <a:fillRect/>
          </a:stretch>
        </p:blipFill>
        <p:spPr>
          <a:xfrm>
            <a:off x="621553" y="584573"/>
            <a:ext cx="2015903" cy="1090499"/>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DB975EA0-C29D-874D-91B0-909DAA6C6E9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Effect>
                      <a14:colorTemperature colorTemp="11500"/>
                    </a14:imgEffect>
                    <a14:imgEffect>
                      <a14:saturation sat="400000"/>
                    </a14:imgEffect>
                    <a14:imgEffect>
                      <a14:brightnessContrast bright="100000" contrast="100000"/>
                    </a14:imgEffect>
                  </a14:imgLayer>
                </a14:imgProps>
              </a:ext>
            </a:extLst>
          </a:blip>
          <a:stretch>
            <a:fillRect/>
          </a:stretch>
        </p:blipFill>
        <p:spPr>
          <a:xfrm>
            <a:off x="9795849" y="333501"/>
            <a:ext cx="2015903" cy="899031"/>
          </a:xfrm>
          <a:prstGeom prst="rect">
            <a:avLst/>
          </a:prstGeom>
        </p:spPr>
      </p:pic>
      <p:pic>
        <p:nvPicPr>
          <p:cNvPr id="8" name="Picture 7" descr="Text&#10;&#10;Description automatically generated">
            <a:extLst>
              <a:ext uri="{FF2B5EF4-FFF2-40B4-BE49-F238E27FC236}">
                <a16:creationId xmlns:a16="http://schemas.microsoft.com/office/drawing/2014/main" id="{F4C57BB9-17FF-034E-BEC3-177C50FC02E3}"/>
              </a:ext>
            </a:extLst>
          </p:cNvPr>
          <p:cNvPicPr>
            <a:picLocks noChangeAspect="1"/>
          </p:cNvPicPr>
          <p:nvPr/>
        </p:nvPicPr>
        <p:blipFill>
          <a:blip r:embed="rId6"/>
          <a:stretch>
            <a:fillRect/>
          </a:stretch>
        </p:blipFill>
        <p:spPr>
          <a:xfrm>
            <a:off x="3622001" y="529730"/>
            <a:ext cx="4332555" cy="610219"/>
          </a:xfrm>
          <a:prstGeom prst="rect">
            <a:avLst/>
          </a:prstGeom>
        </p:spPr>
      </p:pic>
    </p:spTree>
    <p:extLst>
      <p:ext uri="{BB962C8B-B14F-4D97-AF65-F5344CB8AC3E}">
        <p14:creationId xmlns:p14="http://schemas.microsoft.com/office/powerpoint/2010/main" val="232504742"/>
      </p:ext>
    </p:extLst>
  </p:cSld>
  <p:clrMapOvr>
    <a:masterClrMapping/>
  </p:clrMapOvr>
  <p:extLst mod="1">
    <p:ext uri="{6950BFC3-D8DA-4A85-94F7-54DA5524770B}">
      <p188:commentRel xmlns="" xmlns:p188="http://schemas.microsoft.com/office/powerpoint/2018/8/main" r:id="rId7"/>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8F59B-7414-9E41-8E62-309F91D5265C}"/>
              </a:ext>
            </a:extLst>
          </p:cNvPr>
          <p:cNvSpPr>
            <a:spLocks noGrp="1"/>
          </p:cNvSpPr>
          <p:nvPr>
            <p:ph type="title"/>
          </p:nvPr>
        </p:nvSpPr>
        <p:spPr>
          <a:xfrm>
            <a:off x="1758616" y="96807"/>
            <a:ext cx="9388607" cy="1325563"/>
          </a:xfrm>
        </p:spPr>
        <p:txBody>
          <a:bodyPr/>
          <a:lstStyle/>
          <a:p>
            <a:r>
              <a:rPr lang="en-US" b="1" dirty="0">
                <a:solidFill>
                  <a:srgbClr val="003366"/>
                </a:solidFill>
                <a:latin typeface="National 2"/>
              </a:rPr>
              <a:t>Why does it matter?</a:t>
            </a:r>
            <a:endParaRPr lang="en-US" b="1" dirty="0">
              <a:solidFill>
                <a:srgbClr val="003366"/>
              </a:solidFill>
              <a:latin typeface="National 2" panose="020B0504030502020203" pitchFamily="34" charset="77"/>
            </a:endParaRPr>
          </a:p>
        </p:txBody>
      </p:sp>
      <p:sp>
        <p:nvSpPr>
          <p:cNvPr id="3" name="Content Placeholder 2">
            <a:extLst>
              <a:ext uri="{FF2B5EF4-FFF2-40B4-BE49-F238E27FC236}">
                <a16:creationId xmlns:a16="http://schemas.microsoft.com/office/drawing/2014/main" id="{A3AD4651-31A7-E54D-A066-116B6847E99C}"/>
              </a:ext>
            </a:extLst>
          </p:cNvPr>
          <p:cNvSpPr>
            <a:spLocks noGrp="1"/>
          </p:cNvSpPr>
          <p:nvPr>
            <p:ph idx="1"/>
          </p:nvPr>
        </p:nvSpPr>
        <p:spPr>
          <a:xfrm>
            <a:off x="2132427" y="1724295"/>
            <a:ext cx="9388607" cy="4452668"/>
          </a:xfrm>
        </p:spPr>
        <p:txBody>
          <a:bodyPr vert="horz" lIns="91440" tIns="45720" rIns="91440" bIns="45720" rtlCol="0" anchor="t">
            <a:normAutofit/>
          </a:bodyPr>
          <a:lstStyle/>
          <a:p>
            <a:pPr marL="0" indent="0">
              <a:buNone/>
            </a:pPr>
            <a:endParaRPr lang="en-US">
              <a:latin typeface="National 2 Light" panose="020B0304030502020203" pitchFamily="34" charset="77"/>
            </a:endParaRPr>
          </a:p>
          <a:p>
            <a:pPr marL="0" indent="0">
              <a:buNone/>
            </a:pPr>
            <a:endParaRPr lang="en-US">
              <a:latin typeface="National 2 Light" panose="020B0304030502020203" pitchFamily="34" charset="77"/>
            </a:endParaRPr>
          </a:p>
        </p:txBody>
      </p:sp>
      <p:sp>
        <p:nvSpPr>
          <p:cNvPr id="4" name="TextBox 3">
            <a:extLst>
              <a:ext uri="{FF2B5EF4-FFF2-40B4-BE49-F238E27FC236}">
                <a16:creationId xmlns:a16="http://schemas.microsoft.com/office/drawing/2014/main" id="{D329A79A-2D2D-4657-99C4-140B0FF28781}"/>
              </a:ext>
            </a:extLst>
          </p:cNvPr>
          <p:cNvSpPr txBox="1"/>
          <p:nvPr/>
        </p:nvSpPr>
        <p:spPr>
          <a:xfrm>
            <a:off x="1758616" y="1113493"/>
            <a:ext cx="9614113" cy="50937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dirty="0">
                <a:latin typeface="National 2" panose="020B0504030502020203" pitchFamily="34" charset="77"/>
                <a:ea typeface="+mn-lt"/>
                <a:cs typeface="+mn-lt"/>
              </a:rPr>
              <a:t>While there is recognition that governments and political leadership must do more to address the gendered determinants of the pandemic, serious gaps in integrating and prioritizing sex and gender in COVID-19 research and responses remain </a:t>
            </a:r>
            <a:endParaRPr lang="en-US" sz="1900" dirty="0">
              <a:latin typeface="National 2" panose="020B0504030502020203" pitchFamily="34" charset="77"/>
              <a:ea typeface="+mn-lt"/>
              <a:cs typeface="Calibri"/>
            </a:endParaRPr>
          </a:p>
          <a:p>
            <a:endParaRPr lang="en-US" sz="2200" dirty="0">
              <a:latin typeface="National 2" panose="020B0504030502020203" pitchFamily="34" charset="77"/>
              <a:ea typeface="+mn-lt"/>
              <a:cs typeface="+mn-lt"/>
            </a:endParaRPr>
          </a:p>
          <a:p>
            <a:r>
              <a:rPr lang="en-US" sz="2200" b="1" dirty="0">
                <a:solidFill>
                  <a:srgbClr val="FF6600"/>
                </a:solidFill>
                <a:latin typeface="National 2" panose="020B0504030502020203" pitchFamily="34" charset="77"/>
                <a:ea typeface="+mn-lt"/>
                <a:cs typeface="+mn-lt"/>
              </a:rPr>
              <a:t>Clinical Trials </a:t>
            </a:r>
            <a:endParaRPr lang="en-US" b="1" dirty="0">
              <a:latin typeface="National 2" panose="020B0504030502020203" pitchFamily="34" charset="77"/>
              <a:ea typeface="+mn-lt"/>
              <a:cs typeface="+mn-lt"/>
            </a:endParaRPr>
          </a:p>
          <a:p>
            <a:pPr marL="285750" indent="-285750">
              <a:buFont typeface="Arial"/>
              <a:buChar char="•"/>
            </a:pPr>
            <a:r>
              <a:rPr lang="en-US" dirty="0">
                <a:latin typeface="National 2" panose="020B0504030502020203" pitchFamily="34" charset="77"/>
                <a:ea typeface="+mn-lt"/>
                <a:cs typeface="+mn-lt"/>
              </a:rPr>
              <a:t>Only </a:t>
            </a:r>
            <a:r>
              <a:rPr lang="en-US" dirty="0">
                <a:latin typeface="National 2" panose="020B0504030502020203" pitchFamily="34" charset="77"/>
                <a:ea typeface="+mn-lt"/>
                <a:cs typeface="+mn-lt"/>
                <a:hlinkClick r:id="rId3"/>
              </a:rPr>
              <a:t>4% of 4,420</a:t>
            </a:r>
            <a:r>
              <a:rPr lang="en-US" dirty="0">
                <a:latin typeface="National 2" panose="020B0504030502020203" pitchFamily="34" charset="77"/>
                <a:ea typeface="+mn-lt"/>
                <a:cs typeface="+mn-lt"/>
              </a:rPr>
              <a:t> registered SARS-CoV-2/COVID-19 studies explicitly reported a plan to include sex/gender for analysis</a:t>
            </a:r>
            <a:endParaRPr lang="en-US" dirty="0">
              <a:solidFill>
                <a:srgbClr val="000000"/>
              </a:solidFill>
              <a:latin typeface="National 2" panose="020B0504030502020203" pitchFamily="34" charset="77"/>
              <a:ea typeface="+mn-lt"/>
              <a:cs typeface="+mn-lt"/>
            </a:endParaRPr>
          </a:p>
          <a:p>
            <a:endParaRPr lang="en-US" sz="1000" dirty="0">
              <a:solidFill>
                <a:srgbClr val="000000"/>
              </a:solidFill>
              <a:latin typeface="National 2" panose="020B0504030502020203" pitchFamily="34" charset="77"/>
              <a:ea typeface="+mn-lt"/>
              <a:cs typeface="+mn-lt"/>
            </a:endParaRPr>
          </a:p>
          <a:p>
            <a:r>
              <a:rPr lang="en-US" sz="2200" b="1" dirty="0">
                <a:solidFill>
                  <a:srgbClr val="FF6600"/>
                </a:solidFill>
                <a:latin typeface="National 2" panose="020B0504030502020203" pitchFamily="34" charset="77"/>
                <a:ea typeface="+mn-lt"/>
                <a:cs typeface="+mn-lt"/>
              </a:rPr>
              <a:t>Health Services </a:t>
            </a:r>
            <a:endParaRPr lang="en-US" sz="1600" b="1" dirty="0">
              <a:solidFill>
                <a:srgbClr val="FF6600"/>
              </a:solidFill>
              <a:latin typeface="National 2" panose="020B0504030502020203" pitchFamily="34" charset="77"/>
              <a:ea typeface="+mn-lt"/>
              <a:cs typeface="+mn-lt"/>
            </a:endParaRPr>
          </a:p>
          <a:p>
            <a:pPr marL="285750" indent="-285750">
              <a:buFont typeface="Arial" panose="020B0604020202020204" pitchFamily="34" charset="0"/>
              <a:buChar char="•"/>
            </a:pPr>
            <a:r>
              <a:rPr lang="en-US" dirty="0">
                <a:latin typeface="National 2" panose="020B0504030502020203" pitchFamily="34" charset="77"/>
                <a:ea typeface="+mn-lt"/>
                <a:cs typeface="+mn-lt"/>
              </a:rPr>
              <a:t>Across 205 countries, </a:t>
            </a:r>
            <a:r>
              <a:rPr lang="en-US" dirty="0">
                <a:latin typeface="National 2" panose="020B0504030502020203" pitchFamily="34" charset="77"/>
                <a:ea typeface="+mn-lt"/>
                <a:cs typeface="+mn-lt"/>
                <a:hlinkClick r:id="rId4"/>
              </a:rPr>
              <a:t>only 17 report</a:t>
            </a:r>
            <a:r>
              <a:rPr lang="en-US" dirty="0">
                <a:latin typeface="National 2" panose="020B0504030502020203" pitchFamily="34" charset="77"/>
                <a:ea typeface="+mn-lt"/>
                <a:cs typeface="+mn-lt"/>
              </a:rPr>
              <a:t> sex-disaggregated data on testing, 180 on confirmed cases, 74 on hospitalization, 19 on ICU admissions and 135 on deaths </a:t>
            </a:r>
          </a:p>
          <a:p>
            <a:r>
              <a:rPr lang="en-US" sz="2200" b="1" dirty="0">
                <a:solidFill>
                  <a:srgbClr val="FF6600"/>
                </a:solidFill>
                <a:latin typeface="National 2" panose="020B0504030502020203" pitchFamily="34" charset="77"/>
                <a:ea typeface="+mn-lt"/>
                <a:cs typeface="+mn-lt"/>
              </a:rPr>
              <a:t>Health Workforce</a:t>
            </a:r>
          </a:p>
          <a:p>
            <a:pPr marL="285750" indent="-285750">
              <a:buFont typeface="Arial" panose="020B0604020202020204" pitchFamily="34" charset="0"/>
              <a:buChar char="•"/>
            </a:pPr>
            <a:r>
              <a:rPr lang="en-US" dirty="0"/>
              <a:t>In Brazil, 63% of physicians reported receiving PPE vs only 30% of CHWs</a:t>
            </a:r>
            <a:endParaRPr lang="en-US" dirty="0">
              <a:latin typeface="National 2" panose="020B0504030502020203" pitchFamily="34" charset="77"/>
              <a:ea typeface="+mn-lt"/>
              <a:cs typeface="+mn-lt"/>
            </a:endParaRPr>
          </a:p>
          <a:p>
            <a:endParaRPr lang="en-US" sz="1000" dirty="0">
              <a:solidFill>
                <a:srgbClr val="7030A0"/>
              </a:solidFill>
              <a:latin typeface="National 2" panose="020B0504030502020203" pitchFamily="34" charset="77"/>
              <a:ea typeface="+mn-lt"/>
              <a:cs typeface="+mn-lt"/>
            </a:endParaRPr>
          </a:p>
          <a:p>
            <a:r>
              <a:rPr lang="en-US" sz="2200" b="1" dirty="0">
                <a:solidFill>
                  <a:srgbClr val="FF6600"/>
                </a:solidFill>
                <a:latin typeface="National 2" panose="020B0504030502020203" pitchFamily="34" charset="77"/>
                <a:ea typeface="+mn-lt"/>
                <a:cs typeface="+mn-lt"/>
              </a:rPr>
              <a:t>Health Policy </a:t>
            </a:r>
            <a:endParaRPr lang="en-US" sz="1600" b="1" dirty="0">
              <a:solidFill>
                <a:srgbClr val="FF6600"/>
              </a:solidFill>
              <a:latin typeface="National 2" panose="020B0504030502020203" pitchFamily="34" charset="77"/>
              <a:ea typeface="+mn-lt"/>
              <a:cs typeface="+mn-lt"/>
            </a:endParaRPr>
          </a:p>
          <a:p>
            <a:pPr marL="285750" indent="-285750">
              <a:buFont typeface="Arial"/>
              <a:buChar char="•"/>
            </a:pPr>
            <a:r>
              <a:rPr lang="en-US" dirty="0">
                <a:latin typeface="National 2" panose="020B0504030502020203" pitchFamily="34" charset="77"/>
                <a:ea typeface="+mn-lt"/>
                <a:cs typeface="+mn-lt"/>
              </a:rPr>
              <a:t>Across 334 task forces assessed, women made up on </a:t>
            </a:r>
            <a:r>
              <a:rPr lang="en-US" dirty="0">
                <a:latin typeface="National 2" panose="020B0504030502020203" pitchFamily="34" charset="77"/>
                <a:ea typeface="+mn-lt"/>
                <a:cs typeface="+mn-lt"/>
                <a:hlinkClick r:id="rId5"/>
              </a:rPr>
              <a:t>average 24%</a:t>
            </a:r>
            <a:r>
              <a:rPr lang="en-US" dirty="0">
                <a:latin typeface="National 2" panose="020B0504030502020203" pitchFamily="34" charset="77"/>
                <a:ea typeface="+mn-lt"/>
                <a:cs typeface="+mn-lt"/>
              </a:rPr>
              <a:t> of the membership of these taskforces and only led 19% of them</a:t>
            </a:r>
            <a:endParaRPr lang="en-US" sz="1200" dirty="0">
              <a:latin typeface="National 2" panose="020B0504030502020203" pitchFamily="34" charset="77"/>
              <a:ea typeface="+mn-lt"/>
              <a:cs typeface="+mn-lt"/>
            </a:endParaRPr>
          </a:p>
          <a:p>
            <a:endParaRPr lang="en-US" sz="1200" dirty="0">
              <a:latin typeface="National 2" panose="020B0504030502020203" pitchFamily="34" charset="77"/>
              <a:cs typeface="Segoe UI"/>
            </a:endParaRPr>
          </a:p>
        </p:txBody>
      </p:sp>
      <p:pic>
        <p:nvPicPr>
          <p:cNvPr id="7" name="Graphic 1">
            <a:extLst>
              <a:ext uri="{FF2B5EF4-FFF2-40B4-BE49-F238E27FC236}">
                <a16:creationId xmlns:a16="http://schemas.microsoft.com/office/drawing/2014/main" id="{B32E04FA-1FBC-4070-B5BC-DE0ACCC36B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296968" y="572010"/>
            <a:ext cx="1174037" cy="567049"/>
          </a:xfrm>
          <a:prstGeom prst="rect">
            <a:avLst/>
          </a:prstGeom>
        </p:spPr>
      </p:pic>
    </p:spTree>
    <p:extLst>
      <p:ext uri="{BB962C8B-B14F-4D97-AF65-F5344CB8AC3E}">
        <p14:creationId xmlns:p14="http://schemas.microsoft.com/office/powerpoint/2010/main" val="1677955549"/>
      </p:ext>
    </p:extLst>
  </p:cSld>
  <p:clrMapOvr>
    <a:masterClrMapping/>
  </p:clrMapOvr>
  <p:extLst mod="1">
    <p:ext uri="{6950BFC3-D8DA-4A85-94F7-54DA5524770B}">
      <p188:commentRel xmlns="" xmlns:p188="http://schemas.microsoft.com/office/powerpoint/2018/8/main" r:id="rId8"/>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8F59B-7414-9E41-8E62-309F91D5265C}"/>
              </a:ext>
            </a:extLst>
          </p:cNvPr>
          <p:cNvSpPr>
            <a:spLocks noGrp="1"/>
          </p:cNvSpPr>
          <p:nvPr>
            <p:ph type="title"/>
          </p:nvPr>
        </p:nvSpPr>
        <p:spPr>
          <a:xfrm>
            <a:off x="972130" y="114222"/>
            <a:ext cx="9607194" cy="1325563"/>
          </a:xfrm>
        </p:spPr>
        <p:txBody>
          <a:bodyPr>
            <a:normAutofit/>
          </a:bodyPr>
          <a:lstStyle/>
          <a:p>
            <a:r>
              <a:rPr lang="en-US" b="1" dirty="0">
                <a:solidFill>
                  <a:srgbClr val="003366"/>
                </a:solidFill>
                <a:latin typeface="National 2"/>
              </a:rPr>
              <a:t>Global and regional conversations  </a:t>
            </a:r>
            <a:endParaRPr lang="en-US" dirty="0">
              <a:solidFill>
                <a:srgbClr val="003366"/>
              </a:solidFill>
              <a:latin typeface="National 2"/>
            </a:endParaRPr>
          </a:p>
        </p:txBody>
      </p:sp>
      <p:sp>
        <p:nvSpPr>
          <p:cNvPr id="3" name="Content Placeholder 2">
            <a:extLst>
              <a:ext uri="{FF2B5EF4-FFF2-40B4-BE49-F238E27FC236}">
                <a16:creationId xmlns:a16="http://schemas.microsoft.com/office/drawing/2014/main" id="{A3AD4651-31A7-E54D-A066-116B6847E99C}"/>
              </a:ext>
            </a:extLst>
          </p:cNvPr>
          <p:cNvSpPr>
            <a:spLocks noGrp="1"/>
          </p:cNvSpPr>
          <p:nvPr>
            <p:ph sz="half" idx="1"/>
          </p:nvPr>
        </p:nvSpPr>
        <p:spPr>
          <a:xfrm>
            <a:off x="1746606" y="1825625"/>
            <a:ext cx="4273193" cy="4351338"/>
          </a:xfrm>
        </p:spPr>
        <p:txBody>
          <a:bodyPr vert="horz" lIns="91440" tIns="45720" rIns="91440" bIns="45720" rtlCol="0" anchor="t">
            <a:normAutofit/>
          </a:bodyPr>
          <a:lstStyle/>
          <a:p>
            <a:pPr>
              <a:buFont typeface="Arial"/>
              <a:buChar char="•"/>
            </a:pPr>
            <a:endParaRPr lang="en-US" dirty="0">
              <a:solidFill>
                <a:srgbClr val="003366"/>
              </a:solidFill>
              <a:cs typeface="Calibri"/>
            </a:endParaRPr>
          </a:p>
          <a:p>
            <a:pPr marL="0" indent="0">
              <a:buNone/>
            </a:pPr>
            <a:endParaRPr lang="en-US" dirty="0">
              <a:latin typeface="National 2 Light" panose="020B0304030502020203" pitchFamily="34" charset="77"/>
            </a:endParaRPr>
          </a:p>
        </p:txBody>
      </p:sp>
      <p:sp>
        <p:nvSpPr>
          <p:cNvPr id="5" name="Content Placeholder 4">
            <a:extLst>
              <a:ext uri="{FF2B5EF4-FFF2-40B4-BE49-F238E27FC236}">
                <a16:creationId xmlns:a16="http://schemas.microsoft.com/office/drawing/2014/main" id="{AFCD958B-C0FF-4A5B-9E6C-9619EABB5FC7}"/>
              </a:ext>
            </a:extLst>
          </p:cNvPr>
          <p:cNvSpPr>
            <a:spLocks noGrp="1"/>
          </p:cNvSpPr>
          <p:nvPr>
            <p:ph sz="half" idx="2"/>
          </p:nvPr>
        </p:nvSpPr>
        <p:spPr>
          <a:xfrm>
            <a:off x="972129" y="1787734"/>
            <a:ext cx="4320823" cy="2671014"/>
          </a:xfrm>
        </p:spPr>
        <p:txBody>
          <a:bodyPr vert="horz" lIns="91440" tIns="45720" rIns="91440" bIns="45720" rtlCol="0" anchor="t">
            <a:normAutofit/>
          </a:bodyPr>
          <a:lstStyle/>
          <a:p>
            <a:pPr marL="0" indent="0">
              <a:buNone/>
            </a:pPr>
            <a:r>
              <a:rPr lang="en-US" sz="2400" b="1" dirty="0">
                <a:solidFill>
                  <a:srgbClr val="FF6600"/>
                </a:solidFill>
                <a:latin typeface="National 2" panose="020B0504030502020203" pitchFamily="34" charset="77"/>
              </a:rPr>
              <a:t>5 Global Meetings</a:t>
            </a:r>
          </a:p>
          <a:p>
            <a:pPr marL="0" indent="0">
              <a:buNone/>
            </a:pPr>
            <a:endParaRPr lang="en-US" sz="2400" dirty="0">
              <a:latin typeface="National 2" panose="020B0504030502020203" pitchFamily="34" charset="77"/>
            </a:endParaRPr>
          </a:p>
        </p:txBody>
      </p:sp>
      <p:sp>
        <p:nvSpPr>
          <p:cNvPr id="8" name="TextBox 7">
            <a:extLst>
              <a:ext uri="{FF2B5EF4-FFF2-40B4-BE49-F238E27FC236}">
                <a16:creationId xmlns:a16="http://schemas.microsoft.com/office/drawing/2014/main" id="{985D7C18-E7FC-46AB-B30A-758994DB70F9}"/>
              </a:ext>
            </a:extLst>
          </p:cNvPr>
          <p:cNvSpPr txBox="1"/>
          <p:nvPr/>
        </p:nvSpPr>
        <p:spPr>
          <a:xfrm>
            <a:off x="433138" y="2336696"/>
            <a:ext cx="587141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National 2" panose="020B0504030502020203" pitchFamily="34" charset="0"/>
              </a:rPr>
              <a:t>More than 900 participants: through the discussion board, webinars &amp; surveys</a:t>
            </a:r>
          </a:p>
          <a:p>
            <a:r>
              <a:rPr lang="en-US" sz="2800" dirty="0">
                <a:solidFill>
                  <a:srgbClr val="FF6600"/>
                </a:solidFill>
                <a:latin typeface="National 2" panose="020B0504030502020203" pitchFamily="34" charset="0"/>
              </a:rPr>
              <a:t>www.ghbuzzboard.org</a:t>
            </a:r>
          </a:p>
        </p:txBody>
      </p:sp>
      <p:sp>
        <p:nvSpPr>
          <p:cNvPr id="6" name="Oval 5">
            <a:extLst>
              <a:ext uri="{FF2B5EF4-FFF2-40B4-BE49-F238E27FC236}">
                <a16:creationId xmlns:a16="http://schemas.microsoft.com/office/drawing/2014/main" id="{BD5CE6A3-A315-49DE-AB45-D74F9FFC85EC}"/>
              </a:ext>
            </a:extLst>
          </p:cNvPr>
          <p:cNvSpPr/>
          <p:nvPr/>
        </p:nvSpPr>
        <p:spPr>
          <a:xfrm>
            <a:off x="6886645" y="2231633"/>
            <a:ext cx="4816435" cy="3211800"/>
          </a:xfrm>
          <a:prstGeom prst="ellipse">
            <a:avLst/>
          </a:prstGeom>
          <a:solidFill>
            <a:srgbClr val="003366">
              <a:alpha val="6021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a:extLst>
              <a:ext uri="{FF2B5EF4-FFF2-40B4-BE49-F238E27FC236}">
                <a16:creationId xmlns:a16="http://schemas.microsoft.com/office/drawing/2014/main" id="{6240E63E-A2F5-DF4C-BC93-674AC82CA4B3}"/>
              </a:ext>
            </a:extLst>
          </p:cNvPr>
          <p:cNvPicPr>
            <a:picLocks noChangeAspect="1"/>
          </p:cNvPicPr>
          <p:nvPr/>
        </p:nvPicPr>
        <p:blipFill>
          <a:blip r:embed="rId3"/>
          <a:srcRect/>
          <a:stretch/>
        </p:blipFill>
        <p:spPr>
          <a:xfrm>
            <a:off x="7196912" y="2971847"/>
            <a:ext cx="4433935" cy="2245306"/>
          </a:xfrm>
          <a:prstGeom prst="rect">
            <a:avLst/>
          </a:prstGeom>
        </p:spPr>
      </p:pic>
      <p:pic>
        <p:nvPicPr>
          <p:cNvPr id="11" name="Graphic 1">
            <a:extLst>
              <a:ext uri="{FF2B5EF4-FFF2-40B4-BE49-F238E27FC236}">
                <a16:creationId xmlns:a16="http://schemas.microsoft.com/office/drawing/2014/main" id="{B32E04FA-1FBC-4070-B5BC-DE0ACCC36B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104281" y="583783"/>
            <a:ext cx="868620" cy="419535"/>
          </a:xfrm>
          <a:prstGeom prst="rect">
            <a:avLst/>
          </a:prstGeom>
        </p:spPr>
      </p:pic>
      <p:sp>
        <p:nvSpPr>
          <p:cNvPr id="7" name="TextBox 6">
            <a:extLst>
              <a:ext uri="{FF2B5EF4-FFF2-40B4-BE49-F238E27FC236}">
                <a16:creationId xmlns:a16="http://schemas.microsoft.com/office/drawing/2014/main" id="{27994437-EB93-4635-A842-46A67C474D7B}"/>
              </a:ext>
            </a:extLst>
          </p:cNvPr>
          <p:cNvSpPr txBox="1"/>
          <p:nvPr/>
        </p:nvSpPr>
        <p:spPr>
          <a:xfrm>
            <a:off x="7453455" y="1787734"/>
            <a:ext cx="3766416" cy="424732"/>
          </a:xfrm>
          <a:prstGeom prst="rect">
            <a:avLst/>
          </a:prstGeom>
          <a:noFill/>
        </p:spPr>
        <p:txBody>
          <a:bodyPr wrap="none" rtlCol="0">
            <a:spAutoFit/>
          </a:bodyPr>
          <a:lstStyle/>
          <a:p>
            <a:pPr>
              <a:lnSpc>
                <a:spcPct val="90000"/>
              </a:lnSpc>
              <a:spcBef>
                <a:spcPts val="1000"/>
              </a:spcBef>
            </a:pPr>
            <a:r>
              <a:rPr lang="en-US" sz="2400" b="1" dirty="0">
                <a:solidFill>
                  <a:srgbClr val="FF6600"/>
                </a:solidFill>
                <a:latin typeface="National 2" panose="020B0504030502020203" pitchFamily="34" charset="77"/>
              </a:rPr>
              <a:t>4 Regional Consultations</a:t>
            </a:r>
            <a:endParaRPr lang="en-ZA" sz="2400" b="1" dirty="0">
              <a:solidFill>
                <a:srgbClr val="FF6600"/>
              </a:solidFill>
              <a:latin typeface="National 2" panose="020B0504030502020203" pitchFamily="34" charset="77"/>
            </a:endParaRPr>
          </a:p>
        </p:txBody>
      </p:sp>
      <p:pic>
        <p:nvPicPr>
          <p:cNvPr id="4" name="Picture 3">
            <a:extLst>
              <a:ext uri="{FF2B5EF4-FFF2-40B4-BE49-F238E27FC236}">
                <a16:creationId xmlns:a16="http://schemas.microsoft.com/office/drawing/2014/main" id="{7FAD85AD-FEC7-467E-8ACA-B3CB7E6FBD15}"/>
              </a:ext>
            </a:extLst>
          </p:cNvPr>
          <p:cNvPicPr>
            <a:picLocks noChangeAspect="1"/>
          </p:cNvPicPr>
          <p:nvPr/>
        </p:nvPicPr>
        <p:blipFill>
          <a:blip r:embed="rId6"/>
          <a:stretch>
            <a:fillRect/>
          </a:stretch>
        </p:blipFill>
        <p:spPr>
          <a:xfrm>
            <a:off x="181484" y="4330050"/>
            <a:ext cx="5914516" cy="2671014"/>
          </a:xfrm>
          <a:prstGeom prst="rect">
            <a:avLst/>
          </a:prstGeom>
        </p:spPr>
      </p:pic>
      <p:sp>
        <p:nvSpPr>
          <p:cNvPr id="9" name="TextBox 8">
            <a:extLst>
              <a:ext uri="{FF2B5EF4-FFF2-40B4-BE49-F238E27FC236}">
                <a16:creationId xmlns:a16="http://schemas.microsoft.com/office/drawing/2014/main" id="{AB6676E2-3829-4C02-B37E-9BECC11A5003}"/>
              </a:ext>
            </a:extLst>
          </p:cNvPr>
          <p:cNvSpPr txBox="1"/>
          <p:nvPr/>
        </p:nvSpPr>
        <p:spPr>
          <a:xfrm>
            <a:off x="6750389" y="5767966"/>
            <a:ext cx="5271718" cy="954107"/>
          </a:xfrm>
          <a:prstGeom prst="rect">
            <a:avLst/>
          </a:prstGeom>
          <a:noFill/>
        </p:spPr>
        <p:txBody>
          <a:bodyPr wrap="square" rtlCol="0">
            <a:spAutoFit/>
          </a:bodyPr>
          <a:lstStyle/>
          <a:p>
            <a:r>
              <a:rPr lang="en-US" sz="2800" dirty="0">
                <a:solidFill>
                  <a:srgbClr val="FF6600"/>
                </a:solidFill>
                <a:latin typeface="National 2" panose="020B0504030502020203" pitchFamily="34" charset="77"/>
              </a:rPr>
              <a:t>Arabic, Chinese, French, </a:t>
            </a:r>
            <a:r>
              <a:rPr lang="en-US" sz="2800" b="1" dirty="0">
                <a:solidFill>
                  <a:srgbClr val="FF6600"/>
                </a:solidFill>
                <a:latin typeface="National 2" panose="020B0504030502020203" pitchFamily="34" charset="77"/>
              </a:rPr>
              <a:t>English</a:t>
            </a:r>
            <a:r>
              <a:rPr lang="en-US" sz="2800" dirty="0">
                <a:solidFill>
                  <a:srgbClr val="FF6600"/>
                </a:solidFill>
                <a:latin typeface="National 2" panose="020B0504030502020203" pitchFamily="34" charset="77"/>
              </a:rPr>
              <a:t>, Spanish, Portuguese</a:t>
            </a:r>
            <a:endParaRPr lang="en-ZA" sz="2800" dirty="0">
              <a:solidFill>
                <a:srgbClr val="FF6600"/>
              </a:solidFill>
              <a:latin typeface="National 2" panose="020B0504030502020203" pitchFamily="34" charset="77"/>
            </a:endParaRPr>
          </a:p>
        </p:txBody>
      </p:sp>
    </p:spTree>
    <p:extLst>
      <p:ext uri="{BB962C8B-B14F-4D97-AF65-F5344CB8AC3E}">
        <p14:creationId xmlns:p14="http://schemas.microsoft.com/office/powerpoint/2010/main" val="2333425265"/>
      </p:ext>
    </p:extLst>
  </p:cSld>
  <p:clrMapOvr>
    <a:masterClrMapping/>
  </p:clrMapOvr>
  <p:extLst mod="1">
    <p:ext uri="{6950BFC3-D8DA-4A85-94F7-54DA5524770B}">
      <p188:commentRel xmlns="" xmlns:p188="http://schemas.microsoft.com/office/powerpoint/2018/8/main" r:id="rId7"/>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88"/>
        <p:cNvGrpSpPr/>
        <p:nvPr/>
      </p:nvGrpSpPr>
      <p:grpSpPr>
        <a:xfrm>
          <a:off x="0" y="0"/>
          <a:ext cx="0" cy="0"/>
          <a:chOff x="0" y="0"/>
          <a:chExt cx="0" cy="0"/>
        </a:xfrm>
      </p:grpSpPr>
      <p:sp>
        <p:nvSpPr>
          <p:cNvPr id="7" name="Google Shape;90;p1">
            <a:extLst>
              <a:ext uri="{FF2B5EF4-FFF2-40B4-BE49-F238E27FC236}">
                <a16:creationId xmlns:a16="http://schemas.microsoft.com/office/drawing/2014/main" id="{B2DA51C6-E633-094A-B08B-EC033978B9DD}"/>
              </a:ext>
            </a:extLst>
          </p:cNvPr>
          <p:cNvSpPr txBox="1"/>
          <p:nvPr/>
        </p:nvSpPr>
        <p:spPr>
          <a:xfrm>
            <a:off x="1751798" y="477899"/>
            <a:ext cx="9465818" cy="660947"/>
          </a:xfrm>
          <a:prstGeom prst="rect">
            <a:avLst/>
          </a:prstGeom>
          <a:noFill/>
          <a:ln>
            <a:noFill/>
          </a:ln>
        </p:spPr>
        <p:txBody>
          <a:bodyPr spcFirstLastPara="1" wrap="square" lIns="91425" tIns="45700" rIns="91425" bIns="45700" anchor="b" anchorCtr="0">
            <a:normAutofit/>
          </a:bodyPr>
          <a:lstStyle/>
          <a:p>
            <a:pPr lvl="0">
              <a:lnSpc>
                <a:spcPct val="90000"/>
              </a:lnSpc>
              <a:buClr>
                <a:srgbClr val="003366"/>
              </a:buClr>
              <a:buSzPts val="3600"/>
            </a:pPr>
            <a:r>
              <a:rPr lang="en-GB" sz="4000" b="1" dirty="0">
                <a:solidFill>
                  <a:srgbClr val="003366"/>
                </a:solidFill>
                <a:latin typeface="National 2" panose="020B0504030502020203" pitchFamily="34" charset="77"/>
                <a:ea typeface="Arial"/>
                <a:cs typeface="Arial"/>
                <a:sym typeface="Arial"/>
              </a:rPr>
              <a:t>TG2: Research and Development</a:t>
            </a:r>
          </a:p>
        </p:txBody>
      </p:sp>
      <p:pic>
        <p:nvPicPr>
          <p:cNvPr id="4" name="Picture 3">
            <a:extLst>
              <a:ext uri="{FF2B5EF4-FFF2-40B4-BE49-F238E27FC236}">
                <a16:creationId xmlns:a16="http://schemas.microsoft.com/office/drawing/2014/main" id="{B00B80AE-B51E-4F3C-BF3D-439A6389091F}"/>
              </a:ext>
            </a:extLst>
          </p:cNvPr>
          <p:cNvPicPr>
            <a:picLocks noChangeAspect="1"/>
          </p:cNvPicPr>
          <p:nvPr/>
        </p:nvPicPr>
        <p:blipFill rotWithShape="1">
          <a:blip r:embed="rId3"/>
          <a:srcRect l="2848" t="4724" r="3244" b="15479"/>
          <a:stretch/>
        </p:blipFill>
        <p:spPr>
          <a:xfrm>
            <a:off x="931634" y="1450515"/>
            <a:ext cx="9992623" cy="4776280"/>
          </a:xfrm>
          <a:prstGeom prst="rect">
            <a:avLst/>
          </a:prstGeom>
        </p:spPr>
      </p:pic>
      <p:pic>
        <p:nvPicPr>
          <p:cNvPr id="5" name="Graphic 1">
            <a:extLst>
              <a:ext uri="{FF2B5EF4-FFF2-40B4-BE49-F238E27FC236}">
                <a16:creationId xmlns:a16="http://schemas.microsoft.com/office/drawing/2014/main" id="{176F5755-1AD7-944B-8618-AB947532F5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87904" y="460294"/>
            <a:ext cx="1324996" cy="660947"/>
          </a:xfrm>
          <a:prstGeom prst="rect">
            <a:avLst/>
          </a:prstGeom>
        </p:spPr>
      </p:pic>
      <p:pic>
        <p:nvPicPr>
          <p:cNvPr id="9" name="Picture 8">
            <a:extLst>
              <a:ext uri="{FF2B5EF4-FFF2-40B4-BE49-F238E27FC236}">
                <a16:creationId xmlns:a16="http://schemas.microsoft.com/office/drawing/2014/main" id="{EC1A4FD2-809F-1645-9C30-392D500343CF}"/>
              </a:ext>
            </a:extLst>
          </p:cNvPr>
          <p:cNvPicPr>
            <a:picLocks noChangeAspect="1"/>
          </p:cNvPicPr>
          <p:nvPr/>
        </p:nvPicPr>
        <p:blipFill>
          <a:blip r:embed="rId6"/>
          <a:stretch>
            <a:fillRect/>
          </a:stretch>
        </p:blipFill>
        <p:spPr>
          <a:xfrm>
            <a:off x="10703065" y="132522"/>
            <a:ext cx="1206817" cy="1214783"/>
          </a:xfrm>
          <a:prstGeom prst="rect">
            <a:avLst/>
          </a:prstGeom>
        </p:spPr>
      </p:pic>
    </p:spTree>
    <p:extLst>
      <p:ext uri="{BB962C8B-B14F-4D97-AF65-F5344CB8AC3E}">
        <p14:creationId xmlns:p14="http://schemas.microsoft.com/office/powerpoint/2010/main" val="39057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88"/>
        <p:cNvGrpSpPr/>
        <p:nvPr/>
      </p:nvGrpSpPr>
      <p:grpSpPr>
        <a:xfrm>
          <a:off x="0" y="0"/>
          <a:ext cx="0" cy="0"/>
          <a:chOff x="0" y="0"/>
          <a:chExt cx="0" cy="0"/>
        </a:xfrm>
      </p:grpSpPr>
      <p:graphicFrame>
        <p:nvGraphicFramePr>
          <p:cNvPr id="89" name="Google Shape;89;p1"/>
          <p:cNvGraphicFramePr/>
          <p:nvPr>
            <p:extLst>
              <p:ext uri="{D42A27DB-BD31-4B8C-83A1-F6EECF244321}">
                <p14:modId xmlns:p14="http://schemas.microsoft.com/office/powerpoint/2010/main" val="59472236"/>
              </p:ext>
            </p:extLst>
          </p:nvPr>
        </p:nvGraphicFramePr>
        <p:xfrm>
          <a:off x="726392" y="1499543"/>
          <a:ext cx="10146397" cy="4614716"/>
        </p:xfrm>
        <a:graphic>
          <a:graphicData uri="http://schemas.openxmlformats.org/drawingml/2006/table">
            <a:tbl>
              <a:tblPr>
                <a:noFill/>
              </a:tblPr>
              <a:tblGrid>
                <a:gridCol w="775559">
                  <a:extLst>
                    <a:ext uri="{9D8B030D-6E8A-4147-A177-3AD203B41FA5}">
                      <a16:colId xmlns:a16="http://schemas.microsoft.com/office/drawing/2014/main" val="20000"/>
                    </a:ext>
                  </a:extLst>
                </a:gridCol>
                <a:gridCol w="9370838">
                  <a:extLst>
                    <a:ext uri="{9D8B030D-6E8A-4147-A177-3AD203B41FA5}">
                      <a16:colId xmlns:a16="http://schemas.microsoft.com/office/drawing/2014/main" val="20001"/>
                    </a:ext>
                  </a:extLst>
                </a:gridCol>
              </a:tblGrid>
              <a:tr h="761397">
                <a:tc>
                  <a:txBody>
                    <a:bodyPr/>
                    <a:lstStyle/>
                    <a:p>
                      <a:pPr marL="0" marR="0" lvl="0" indent="0" algn="l" rtl="0">
                        <a:lnSpc>
                          <a:spcPct val="107000"/>
                        </a:lnSpc>
                        <a:spcBef>
                          <a:spcPts val="0"/>
                        </a:spcBef>
                        <a:spcAft>
                          <a:spcPts val="0"/>
                        </a:spcAft>
                        <a:buNone/>
                      </a:pPr>
                      <a:endParaRPr sz="1600" dirty="0">
                        <a:solidFill>
                          <a:srgbClr val="F5F5F5"/>
                        </a:solidFill>
                        <a:latin typeface="National 2" panose="020B0504030502020203" pitchFamily="34" charset="77"/>
                      </a:endParaRPr>
                    </a:p>
                  </a:txBody>
                  <a:tcPr marL="61950" marR="619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66"/>
                    </a:solidFill>
                  </a:tcPr>
                </a:tc>
                <a:tc>
                  <a:txBody>
                    <a:bodyPr/>
                    <a:lstStyle/>
                    <a:p>
                      <a:pPr marL="0" marR="0" lvl="0" indent="0" algn="ctr" rtl="0">
                        <a:lnSpc>
                          <a:spcPct val="107000"/>
                        </a:lnSpc>
                        <a:spcBef>
                          <a:spcPts val="0"/>
                        </a:spcBef>
                        <a:spcAft>
                          <a:spcPts val="0"/>
                        </a:spcAft>
                        <a:buNone/>
                      </a:pPr>
                      <a:r>
                        <a:rPr lang="en-GB" sz="1600" b="1" u="none" strike="noStrike" cap="none" dirty="0">
                          <a:solidFill>
                            <a:srgbClr val="F5F5F5"/>
                          </a:solidFill>
                          <a:latin typeface="National 2" panose="020B0504030502020203" pitchFamily="34" charset="77"/>
                          <a:ea typeface="Calibri"/>
                          <a:cs typeface="Calibri"/>
                          <a:sym typeface="Calibri"/>
                        </a:rPr>
                        <a:t>Priority Research Questions</a:t>
                      </a:r>
                      <a:endParaRPr sz="1600" dirty="0">
                        <a:solidFill>
                          <a:srgbClr val="F5F5F5"/>
                        </a:solidFill>
                        <a:latin typeface="National 2" panose="020B0504030502020203" pitchFamily="34" charset="77"/>
                      </a:endParaRPr>
                    </a:p>
                  </a:txBody>
                  <a:tcPr marL="61950" marR="619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66"/>
                    </a:solidFill>
                  </a:tcPr>
                </a:tc>
                <a:extLst>
                  <a:ext uri="{0D108BD9-81ED-4DB2-BD59-A6C34878D82A}">
                    <a16:rowId xmlns:a16="http://schemas.microsoft.com/office/drawing/2014/main" val="10000"/>
                  </a:ext>
                </a:extLst>
              </a:tr>
              <a:tr h="614039">
                <a:tc>
                  <a:txBody>
                    <a:bodyPr/>
                    <a:lstStyle/>
                    <a:p>
                      <a:pPr marL="0" marR="0" lvl="0" indent="0" algn="l" rtl="0">
                        <a:spcBef>
                          <a:spcPts val="0"/>
                        </a:spcBef>
                        <a:spcAft>
                          <a:spcPts val="0"/>
                        </a:spcAft>
                        <a:buNone/>
                      </a:pPr>
                      <a:endParaRPr sz="1400" u="none" strike="noStrike" cap="none" dirty="0">
                        <a:latin typeface="National 2" panose="020B0504030502020203" pitchFamily="34" charset="77"/>
                        <a:ea typeface="Calibri"/>
                        <a:cs typeface="Calibri"/>
                        <a:sym typeface="Calibri"/>
                      </a:endParaRPr>
                    </a:p>
                  </a:txBody>
                  <a:tcPr marL="68575" marR="6857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rtl="0">
                        <a:spcBef>
                          <a:spcPts val="0"/>
                        </a:spcBef>
                        <a:spcAft>
                          <a:spcPts val="0"/>
                        </a:spcAft>
                        <a:buNone/>
                      </a:pPr>
                      <a:r>
                        <a:rPr lang="en-GB" sz="1400" b="1" u="none" strike="noStrike" cap="none" dirty="0">
                          <a:solidFill>
                            <a:srgbClr val="FF6600"/>
                          </a:solidFill>
                          <a:latin typeface="National 2" panose="020B0504030502020203" pitchFamily="34" charset="77"/>
                          <a:ea typeface="Calibri"/>
                          <a:cs typeface="Calibri"/>
                          <a:sym typeface="Calibri"/>
                        </a:rPr>
                        <a:t>Access: </a:t>
                      </a:r>
                      <a:r>
                        <a:rPr lang="en-US" sz="1400" b="0" i="0" u="none" strike="noStrike" cap="none" dirty="0">
                          <a:solidFill>
                            <a:srgbClr val="000000"/>
                          </a:solidFill>
                          <a:latin typeface="National 2" panose="020B0504030502020203" pitchFamily="34" charset="77"/>
                          <a:ea typeface="Calibri"/>
                          <a:cs typeface="Calibri"/>
                          <a:sym typeface="Calibri"/>
                        </a:rPr>
                        <a:t>To what extent, and how has, utilization of quality sexual, reproductive and maternal health and violence against women services changed because of COVID-19?</a:t>
                      </a:r>
                      <a:endParaRPr sz="1400" u="none" strike="noStrike" cap="none" dirty="0">
                        <a:latin typeface="National 2" panose="020B0504030502020203" pitchFamily="34" charset="77"/>
                        <a:ea typeface="Calibri"/>
                        <a:cs typeface="Calibri"/>
                        <a:sym typeface="Calibri"/>
                      </a:endParaRPr>
                    </a:p>
                  </a:txBody>
                  <a:tcPr marL="68575" marR="6857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90024254"/>
                  </a:ext>
                </a:extLst>
              </a:tr>
              <a:tr h="583154">
                <a:tc>
                  <a:txBody>
                    <a:bodyPr/>
                    <a:lstStyle/>
                    <a:p>
                      <a:pPr marL="0" marR="0" lvl="0" indent="0" algn="l" rtl="0">
                        <a:spcBef>
                          <a:spcPts val="0"/>
                        </a:spcBef>
                        <a:spcAft>
                          <a:spcPts val="0"/>
                        </a:spcAft>
                        <a:buNone/>
                      </a:pPr>
                      <a:endParaRPr sz="1400" u="none" strike="noStrike" cap="none" dirty="0">
                        <a:latin typeface="National 2" panose="020B0504030502020203" pitchFamily="34" charset="77"/>
                        <a:ea typeface="Calibri"/>
                        <a:cs typeface="Calibri"/>
                        <a:sym typeface="Calibri"/>
                      </a:endParaRPr>
                    </a:p>
                  </a:txBody>
                  <a:tcPr marL="68575" marR="68575"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rtl="0">
                        <a:spcBef>
                          <a:spcPts val="0"/>
                        </a:spcBef>
                        <a:spcAft>
                          <a:spcPts val="0"/>
                        </a:spcAft>
                        <a:buNone/>
                      </a:pPr>
                      <a:r>
                        <a:rPr lang="en-GB" sz="1400" b="1" u="none" strike="noStrike" cap="none" dirty="0">
                          <a:solidFill>
                            <a:srgbClr val="FF6600"/>
                          </a:solidFill>
                          <a:latin typeface="National 2" panose="020B0504030502020203" pitchFamily="34" charset="77"/>
                          <a:ea typeface="Calibri"/>
                          <a:cs typeface="Calibri"/>
                          <a:sym typeface="Calibri"/>
                        </a:rPr>
                        <a:t>Access: </a:t>
                      </a:r>
                      <a:r>
                        <a:rPr lang="en-US" sz="1400" b="0" i="0" u="none" strike="noStrike" kern="1200" cap="none" dirty="0">
                          <a:solidFill>
                            <a:srgbClr val="000000"/>
                          </a:solidFill>
                          <a:latin typeface="National 2" panose="020B0504030502020203" pitchFamily="34" charset="77"/>
                          <a:ea typeface="+mn-ea"/>
                          <a:cs typeface="Calibri"/>
                        </a:rPr>
                        <a:t>How has the prioritization of COVID-19 services affected access to services for </a:t>
                      </a:r>
                      <a:r>
                        <a:rPr lang="en-US" sz="1400" b="0" i="0" u="sng" strike="noStrike" kern="1200" cap="none" dirty="0">
                          <a:solidFill>
                            <a:srgbClr val="000000"/>
                          </a:solidFill>
                          <a:latin typeface="National 2" panose="020B0504030502020203" pitchFamily="34" charset="77"/>
                          <a:ea typeface="+mn-ea"/>
                          <a:cs typeface="Calibri"/>
                        </a:rPr>
                        <a:t>non-COVID-19 health </a:t>
                      </a:r>
                      <a:r>
                        <a:rPr lang="en-US" sz="1400" b="0" i="0" u="none" strike="noStrike" kern="1200" cap="none" dirty="0">
                          <a:solidFill>
                            <a:srgbClr val="000000"/>
                          </a:solidFill>
                          <a:latin typeface="National 2" panose="020B0504030502020203" pitchFamily="34" charset="77"/>
                          <a:ea typeface="+mn-ea"/>
                          <a:cs typeface="Calibri"/>
                        </a:rPr>
                        <a:t>conditions by gender and its intersection with other social categories</a:t>
                      </a:r>
                      <a:endParaRPr sz="1400" b="0" i="0" u="none" strike="noStrike" kern="1200" cap="none" dirty="0">
                        <a:solidFill>
                          <a:srgbClr val="000000"/>
                        </a:solidFill>
                        <a:latin typeface="National 2" panose="020B0504030502020203" pitchFamily="34" charset="77"/>
                        <a:ea typeface="+mn-ea"/>
                        <a:cs typeface="Calibri"/>
                        <a:sym typeface="Calibri"/>
                      </a:endParaRPr>
                    </a:p>
                  </a:txBody>
                  <a:tcPr marL="68575" marR="68575"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583154">
                <a:tc>
                  <a:txBody>
                    <a:bodyPr/>
                    <a:lstStyle/>
                    <a:p>
                      <a:pPr marL="0" marR="0" lvl="0" indent="0" algn="l" rtl="0">
                        <a:spcBef>
                          <a:spcPts val="0"/>
                        </a:spcBef>
                        <a:spcAft>
                          <a:spcPts val="0"/>
                        </a:spcAft>
                        <a:buNone/>
                      </a:pPr>
                      <a:endParaRPr sz="1400" u="none" strike="noStrike" cap="none" dirty="0">
                        <a:latin typeface="National 2" panose="020B0504030502020203" pitchFamily="34" charset="77"/>
                        <a:ea typeface="Calibri"/>
                        <a:cs typeface="Calibri"/>
                        <a:sym typeface="Calibri"/>
                      </a:endParaRPr>
                    </a:p>
                  </a:txBody>
                  <a:tcPr marL="68575" marR="68575"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rtl="0">
                        <a:spcBef>
                          <a:spcPts val="0"/>
                        </a:spcBef>
                        <a:spcAft>
                          <a:spcPts val="0"/>
                        </a:spcAft>
                        <a:buNone/>
                      </a:pPr>
                      <a:r>
                        <a:rPr lang="en-GB" sz="1400" b="1" u="none" strike="noStrike" cap="none" dirty="0">
                          <a:solidFill>
                            <a:srgbClr val="FF6600"/>
                          </a:solidFill>
                          <a:latin typeface="National 2" panose="020B0504030502020203" pitchFamily="34" charset="77"/>
                          <a:ea typeface="Calibri"/>
                          <a:cs typeface="Calibri"/>
                          <a:sym typeface="Calibri"/>
                        </a:rPr>
                        <a:t>Access: </a:t>
                      </a:r>
                      <a:r>
                        <a:rPr lang="en-US" sz="1400" b="0" i="0" u="none" strike="noStrike" kern="1200" cap="none" dirty="0">
                          <a:solidFill>
                            <a:srgbClr val="000000"/>
                          </a:solidFill>
                          <a:latin typeface="National 2" panose="020B0504030502020203" pitchFamily="34" charset="77"/>
                          <a:ea typeface="+mn-ea"/>
                          <a:cs typeface="Calibri"/>
                        </a:rPr>
                        <a:t>How does access and quality of services for COVID-19 differ by gender and its intersection with other social categories (such as race, disability, migrant status, age, sexuality, </a:t>
                      </a:r>
                      <a:r>
                        <a:rPr lang="en-US" sz="1400" b="0" i="0" u="none" strike="noStrike" kern="1200" cap="none" dirty="0" err="1">
                          <a:solidFill>
                            <a:srgbClr val="000000"/>
                          </a:solidFill>
                          <a:latin typeface="National 2" panose="020B0504030502020203" pitchFamily="34" charset="77"/>
                          <a:ea typeface="+mn-ea"/>
                          <a:cs typeface="Calibri"/>
                        </a:rPr>
                        <a:t>etc</a:t>
                      </a:r>
                      <a:r>
                        <a:rPr lang="en-US" sz="1400" b="0" i="0" u="none" strike="noStrike" kern="1200" cap="none" dirty="0">
                          <a:solidFill>
                            <a:srgbClr val="000000"/>
                          </a:solidFill>
                          <a:latin typeface="National 2" panose="020B0504030502020203" pitchFamily="34" charset="77"/>
                          <a:ea typeface="+mn-ea"/>
                          <a:cs typeface="Calibri"/>
                        </a:rPr>
                        <a:t>) in various contexts</a:t>
                      </a:r>
                      <a:r>
                        <a:rPr lang="en-GB" sz="1400" b="0" i="0" u="none" strike="noStrike" kern="1200" cap="none" dirty="0">
                          <a:solidFill>
                            <a:srgbClr val="000000"/>
                          </a:solidFill>
                          <a:latin typeface="National 2" panose="020B0504030502020203" pitchFamily="34" charset="77"/>
                          <a:ea typeface="Calibri"/>
                          <a:cs typeface="Calibri"/>
                          <a:sym typeface="Calibri"/>
                        </a:rPr>
                        <a:t>?</a:t>
                      </a:r>
                      <a:endParaRPr sz="1400" b="0" i="0" u="none" strike="noStrike" kern="1200" cap="none" dirty="0">
                        <a:solidFill>
                          <a:srgbClr val="000000"/>
                        </a:solidFill>
                        <a:latin typeface="National 2" panose="020B0504030502020203" pitchFamily="34" charset="77"/>
                        <a:ea typeface="Calibri"/>
                        <a:cs typeface="Calibri"/>
                        <a:sym typeface="Calibri"/>
                      </a:endParaRPr>
                    </a:p>
                  </a:txBody>
                  <a:tcPr marL="68575" marR="68575"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74604831"/>
                  </a:ext>
                </a:extLst>
              </a:tr>
              <a:tr h="291577">
                <a:tc>
                  <a:txBody>
                    <a:bodyPr/>
                    <a:lstStyle/>
                    <a:p>
                      <a:pPr marL="0" marR="0" lvl="0" indent="0" algn="l" rtl="0">
                        <a:spcBef>
                          <a:spcPts val="0"/>
                        </a:spcBef>
                        <a:spcAft>
                          <a:spcPts val="0"/>
                        </a:spcAft>
                        <a:buNone/>
                      </a:pPr>
                      <a:endParaRPr sz="1400" u="none" strike="noStrike" cap="none" dirty="0">
                        <a:latin typeface="National 2" panose="020B0504030502020203" pitchFamily="34" charset="77"/>
                        <a:ea typeface="Calibri"/>
                        <a:cs typeface="Calibri"/>
                        <a:sym typeface="Calibri"/>
                      </a:endParaRPr>
                    </a:p>
                  </a:txBody>
                  <a:tcPr marL="68575" marR="68575"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strike="noStrike" cap="none" dirty="0">
                          <a:solidFill>
                            <a:srgbClr val="FF6600"/>
                          </a:solidFill>
                          <a:latin typeface="National 2" panose="020B0504030502020203" pitchFamily="34" charset="77"/>
                          <a:ea typeface="Calibri"/>
                          <a:cs typeface="Calibri"/>
                          <a:sym typeface="Calibri"/>
                        </a:rPr>
                        <a:t>Access: </a:t>
                      </a:r>
                      <a:r>
                        <a:rPr lang="en-US" sz="1400" b="0" i="0" u="none" strike="noStrike" cap="none" dirty="0">
                          <a:solidFill>
                            <a:srgbClr val="000000"/>
                          </a:solidFill>
                          <a:latin typeface="National 2" panose="020B0504030502020203" pitchFamily="34" charset="77"/>
                          <a:ea typeface="Calibri"/>
                          <a:cs typeface="Calibri"/>
                          <a:sym typeface="Calibri"/>
                        </a:rPr>
                        <a:t>How did health service delivery measures respond to the needs of </a:t>
                      </a:r>
                      <a:r>
                        <a:rPr lang="en-US" sz="1400" b="0" i="0" u="sng" strike="noStrike" cap="none" dirty="0">
                          <a:solidFill>
                            <a:srgbClr val="000000"/>
                          </a:solidFill>
                          <a:latin typeface="National 2" panose="020B0504030502020203" pitchFamily="34" charset="77"/>
                          <a:ea typeface="Calibri"/>
                          <a:cs typeface="Calibri"/>
                          <a:sym typeface="Calibri"/>
                        </a:rPr>
                        <a:t>pregnant women </a:t>
                      </a:r>
                      <a:r>
                        <a:rPr lang="en-US" sz="1400" b="0" i="0" u="none" strike="noStrike" cap="none" dirty="0">
                          <a:solidFill>
                            <a:srgbClr val="000000"/>
                          </a:solidFill>
                          <a:latin typeface="National 2" panose="020B0504030502020203" pitchFamily="34" charset="77"/>
                          <a:ea typeface="Calibri"/>
                          <a:cs typeface="Calibri"/>
                          <a:sym typeface="Calibri"/>
                        </a:rPr>
                        <a:t>who tested positive for COVID-19?</a:t>
                      </a:r>
                      <a:endParaRPr lang="en-US" sz="1400" u="none" strike="noStrike" cap="none" dirty="0">
                        <a:latin typeface="National 2" panose="020B0504030502020203" pitchFamily="34" charset="77"/>
                        <a:ea typeface="Calibri"/>
                        <a:cs typeface="Calibri"/>
                        <a:sym typeface="Calibri"/>
                      </a:endParaRPr>
                    </a:p>
                  </a:txBody>
                  <a:tcPr marL="68575" marR="68575"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88162073"/>
                  </a:ext>
                </a:extLst>
              </a:tr>
              <a:tr h="291577">
                <a:tc>
                  <a:txBody>
                    <a:bodyPr/>
                    <a:lstStyle/>
                    <a:p>
                      <a:pPr marL="0" marR="0" lvl="0" indent="0" algn="l" rtl="0">
                        <a:spcBef>
                          <a:spcPts val="0"/>
                        </a:spcBef>
                        <a:spcAft>
                          <a:spcPts val="0"/>
                        </a:spcAft>
                        <a:buNone/>
                      </a:pPr>
                      <a:endParaRPr sz="1400" u="none" strike="noStrike" cap="none" dirty="0">
                        <a:latin typeface="National 2" panose="020B0504030502020203" pitchFamily="34" charset="77"/>
                        <a:ea typeface="Calibri"/>
                        <a:cs typeface="Calibri"/>
                        <a:sym typeface="Calibri"/>
                      </a:endParaRPr>
                    </a:p>
                  </a:txBody>
                  <a:tcPr marL="68575" marR="68575"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strike="noStrike" cap="none" dirty="0">
                          <a:solidFill>
                            <a:srgbClr val="FF6600"/>
                          </a:solidFill>
                          <a:latin typeface="National 2" panose="020B0504030502020203" pitchFamily="34" charset="77"/>
                          <a:ea typeface="Calibri"/>
                          <a:cs typeface="Calibri"/>
                          <a:sym typeface="Calibri"/>
                        </a:rPr>
                        <a:t>Access:  </a:t>
                      </a:r>
                      <a:r>
                        <a:rPr lang="en-US" sz="1400" b="0" i="0" u="none" strike="noStrike" kern="1200" cap="none" dirty="0">
                          <a:solidFill>
                            <a:srgbClr val="000000"/>
                          </a:solidFill>
                          <a:latin typeface="National 2" panose="020B0504030502020203" pitchFamily="34" charset="77"/>
                          <a:ea typeface="+mn-ea"/>
                          <a:cs typeface="Calibri"/>
                        </a:rPr>
                        <a:t>What strategies were used to improve gender and other inequities in access and quality of care for COVID-19 services (testing, facility-based care, quarantine care, </a:t>
                      </a:r>
                      <a:r>
                        <a:rPr lang="en-US" sz="1400" b="0" i="0" u="none" strike="noStrike" kern="1200" cap="none" dirty="0" err="1">
                          <a:solidFill>
                            <a:srgbClr val="000000"/>
                          </a:solidFill>
                          <a:latin typeface="National 2" panose="020B0504030502020203" pitchFamily="34" charset="77"/>
                          <a:ea typeface="+mn-ea"/>
                          <a:cs typeface="Calibri"/>
                        </a:rPr>
                        <a:t>etc</a:t>
                      </a:r>
                      <a:r>
                        <a:rPr lang="en-US" sz="1400" b="0" i="0" u="none" strike="noStrike" kern="1200" cap="none" dirty="0">
                          <a:solidFill>
                            <a:srgbClr val="000000"/>
                          </a:solidFill>
                          <a:latin typeface="National 2" panose="020B0504030502020203" pitchFamily="34" charset="77"/>
                          <a:ea typeface="+mn-ea"/>
                          <a:cs typeface="Calibri"/>
                        </a:rPr>
                        <a:t>) and how effective were they?</a:t>
                      </a:r>
                      <a:endParaRPr lang="en-US" sz="1400" b="0" i="0" u="none" strike="noStrike" kern="1200" cap="none" dirty="0">
                        <a:solidFill>
                          <a:srgbClr val="000000"/>
                        </a:solidFill>
                        <a:latin typeface="National 2" panose="020B0504030502020203" pitchFamily="34" charset="77"/>
                        <a:ea typeface="+mn-ea"/>
                        <a:cs typeface="Calibri"/>
                        <a:sym typeface="Calibri"/>
                      </a:endParaRPr>
                    </a:p>
                    <a:p>
                      <a:pPr marL="0" marR="0" lvl="0" indent="0" algn="l" rtl="0">
                        <a:spcBef>
                          <a:spcPts val="0"/>
                        </a:spcBef>
                        <a:spcAft>
                          <a:spcPts val="0"/>
                        </a:spcAft>
                        <a:buNone/>
                      </a:pPr>
                      <a:endParaRPr sz="1400" b="0" i="0" u="none" strike="noStrike" kern="1200" cap="none" dirty="0">
                        <a:solidFill>
                          <a:srgbClr val="000000"/>
                        </a:solidFill>
                        <a:latin typeface="National 2" panose="020B0504030502020203" pitchFamily="34" charset="77"/>
                        <a:ea typeface="+mn-ea"/>
                        <a:cs typeface="Calibri"/>
                        <a:sym typeface="Calibri"/>
                      </a:endParaRPr>
                    </a:p>
                  </a:txBody>
                  <a:tcPr marL="68575" marR="68575"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39363103"/>
                  </a:ext>
                </a:extLst>
              </a:tr>
              <a:tr h="823272">
                <a:tc>
                  <a:txBody>
                    <a:bodyPr/>
                    <a:lstStyle/>
                    <a:p>
                      <a:pPr marL="0" marR="0" lvl="0" indent="0" algn="l" rtl="0">
                        <a:spcBef>
                          <a:spcPts val="0"/>
                        </a:spcBef>
                        <a:spcAft>
                          <a:spcPts val="0"/>
                        </a:spcAft>
                        <a:buNone/>
                      </a:pPr>
                      <a:endParaRPr sz="1400" u="none" strike="noStrike" cap="none" dirty="0">
                        <a:latin typeface="National 2" panose="020B0504030502020203" pitchFamily="34" charset="77"/>
                        <a:ea typeface="Calibri"/>
                        <a:cs typeface="Calibri"/>
                        <a:sym typeface="Calibri"/>
                      </a:endParaRPr>
                    </a:p>
                  </a:txBody>
                  <a:tcPr marL="68575" marR="6857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rtl="0">
                        <a:spcBef>
                          <a:spcPts val="0"/>
                        </a:spcBef>
                        <a:spcAft>
                          <a:spcPts val="0"/>
                        </a:spcAft>
                        <a:buNone/>
                      </a:pPr>
                      <a:r>
                        <a:rPr lang="en-GB" sz="1400" b="1" u="none" strike="noStrike" cap="none" dirty="0">
                          <a:solidFill>
                            <a:srgbClr val="FF6600"/>
                          </a:solidFill>
                          <a:latin typeface="National 2" panose="020B0504030502020203" pitchFamily="34" charset="77"/>
                          <a:ea typeface="Calibri"/>
                          <a:cs typeface="Calibri"/>
                          <a:sym typeface="Calibri"/>
                        </a:rPr>
                        <a:t>Service delivery models: </a:t>
                      </a:r>
                      <a:r>
                        <a:rPr lang="en-US" sz="1400" b="0" i="0" u="none" strike="noStrike" cap="none" dirty="0">
                          <a:solidFill>
                            <a:srgbClr val="000000"/>
                          </a:solidFill>
                          <a:latin typeface="National 2" panose="020B0504030502020203" pitchFamily="34" charset="77"/>
                          <a:ea typeface="Calibri"/>
                          <a:cs typeface="Calibri"/>
                          <a:sym typeface="Calibri"/>
                        </a:rPr>
                        <a:t>What are the different service reorganization models implemented to ensure continuity of  sexual and reproductive health (SRHR) and violence against women and girls (VAWG) services during the pandemic, and how effective are they</a:t>
                      </a:r>
                      <a:endParaRPr sz="1400" u="none" strike="noStrike" cap="none" dirty="0">
                        <a:latin typeface="National 2" panose="020B0504030502020203" pitchFamily="34" charset="77"/>
                        <a:ea typeface="Calibri"/>
                        <a:cs typeface="Calibri"/>
                        <a:sym typeface="Calibri"/>
                      </a:endParaRPr>
                    </a:p>
                  </a:txBody>
                  <a:tcPr marL="68575" marR="6857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88717534"/>
                  </a:ext>
                </a:extLst>
              </a:tr>
            </a:tbl>
          </a:graphicData>
        </a:graphic>
      </p:graphicFrame>
      <p:sp>
        <p:nvSpPr>
          <p:cNvPr id="4" name="Google Shape;91;p1">
            <a:extLst>
              <a:ext uri="{FF2B5EF4-FFF2-40B4-BE49-F238E27FC236}">
                <a16:creationId xmlns:a16="http://schemas.microsoft.com/office/drawing/2014/main" id="{7D6E8A3D-FC98-4E30-AF52-91A32113EF72}"/>
              </a:ext>
            </a:extLst>
          </p:cNvPr>
          <p:cNvSpPr txBox="1"/>
          <p:nvPr/>
        </p:nvSpPr>
        <p:spPr>
          <a:xfrm>
            <a:off x="1022801" y="838596"/>
            <a:ext cx="10146397" cy="4154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en-GB" sz="1500" dirty="0">
              <a:latin typeface="Calibri"/>
              <a:ea typeface="Calibri"/>
              <a:cs typeface="Calibri"/>
            </a:endParaRPr>
          </a:p>
        </p:txBody>
      </p:sp>
      <p:sp>
        <p:nvSpPr>
          <p:cNvPr id="5" name="Google Shape;90;p1">
            <a:extLst>
              <a:ext uri="{FF2B5EF4-FFF2-40B4-BE49-F238E27FC236}">
                <a16:creationId xmlns:a16="http://schemas.microsoft.com/office/drawing/2014/main" id="{DBC34DFE-16A6-EA42-9C99-228D6831CCBF}"/>
              </a:ext>
            </a:extLst>
          </p:cNvPr>
          <p:cNvSpPr txBox="1"/>
          <p:nvPr/>
        </p:nvSpPr>
        <p:spPr>
          <a:xfrm>
            <a:off x="726392" y="493311"/>
            <a:ext cx="10491224" cy="660947"/>
          </a:xfrm>
          <a:prstGeom prst="rect">
            <a:avLst/>
          </a:prstGeom>
          <a:noFill/>
          <a:ln>
            <a:noFill/>
          </a:ln>
        </p:spPr>
        <p:txBody>
          <a:bodyPr spcFirstLastPara="1" wrap="square" lIns="91425" tIns="45700" rIns="91425" bIns="45700" anchor="b" anchorCtr="0">
            <a:normAutofit/>
          </a:bodyPr>
          <a:lstStyle/>
          <a:p>
            <a:pPr lvl="0">
              <a:lnSpc>
                <a:spcPct val="90000"/>
              </a:lnSpc>
              <a:buClr>
                <a:srgbClr val="003366"/>
              </a:buClr>
              <a:buSzPts val="3600"/>
            </a:pPr>
            <a:r>
              <a:rPr lang="en-GB" sz="3600" b="1" dirty="0">
                <a:solidFill>
                  <a:srgbClr val="003366"/>
                </a:solidFill>
                <a:latin typeface="National 2" panose="020B0504030502020203" pitchFamily="34" charset="77"/>
                <a:ea typeface="Arial"/>
                <a:cs typeface="Arial"/>
                <a:sym typeface="Arial"/>
              </a:rPr>
              <a:t>TG3: Health Services</a:t>
            </a:r>
          </a:p>
        </p:txBody>
      </p:sp>
      <p:pic>
        <p:nvPicPr>
          <p:cNvPr id="8" name="Picture 7">
            <a:extLst>
              <a:ext uri="{FF2B5EF4-FFF2-40B4-BE49-F238E27FC236}">
                <a16:creationId xmlns:a16="http://schemas.microsoft.com/office/drawing/2014/main" id="{E0D5620A-EB36-9940-855D-939BDF65A99A}"/>
              </a:ext>
            </a:extLst>
          </p:cNvPr>
          <p:cNvPicPr>
            <a:picLocks noChangeAspect="1"/>
          </p:cNvPicPr>
          <p:nvPr/>
        </p:nvPicPr>
        <p:blipFill>
          <a:blip r:embed="rId3"/>
          <a:stretch>
            <a:fillRect/>
          </a:stretch>
        </p:blipFill>
        <p:spPr>
          <a:xfrm>
            <a:off x="952091" y="2391738"/>
            <a:ext cx="437883" cy="437883"/>
          </a:xfrm>
          <a:prstGeom prst="rect">
            <a:avLst/>
          </a:prstGeom>
        </p:spPr>
      </p:pic>
      <p:pic>
        <p:nvPicPr>
          <p:cNvPr id="9" name="Picture 8">
            <a:extLst>
              <a:ext uri="{FF2B5EF4-FFF2-40B4-BE49-F238E27FC236}">
                <a16:creationId xmlns:a16="http://schemas.microsoft.com/office/drawing/2014/main" id="{5DD3C42E-BA5A-5640-9B82-DF9C2ACA4814}"/>
              </a:ext>
            </a:extLst>
          </p:cNvPr>
          <p:cNvPicPr>
            <a:picLocks noChangeAspect="1"/>
          </p:cNvPicPr>
          <p:nvPr/>
        </p:nvPicPr>
        <p:blipFill>
          <a:blip r:embed="rId4"/>
          <a:stretch>
            <a:fillRect/>
          </a:stretch>
        </p:blipFill>
        <p:spPr>
          <a:xfrm>
            <a:off x="961813" y="3006342"/>
            <a:ext cx="368751" cy="368751"/>
          </a:xfrm>
          <a:prstGeom prst="rect">
            <a:avLst/>
          </a:prstGeom>
        </p:spPr>
      </p:pic>
      <p:pic>
        <p:nvPicPr>
          <p:cNvPr id="11" name="Picture 10">
            <a:extLst>
              <a:ext uri="{FF2B5EF4-FFF2-40B4-BE49-F238E27FC236}">
                <a16:creationId xmlns:a16="http://schemas.microsoft.com/office/drawing/2014/main" id="{7EAD4296-9357-F343-8D0A-C4E6D71B6D2A}"/>
              </a:ext>
            </a:extLst>
          </p:cNvPr>
          <p:cNvPicPr>
            <a:picLocks noChangeAspect="1"/>
          </p:cNvPicPr>
          <p:nvPr/>
        </p:nvPicPr>
        <p:blipFill>
          <a:blip r:embed="rId5"/>
          <a:stretch>
            <a:fillRect/>
          </a:stretch>
        </p:blipFill>
        <p:spPr>
          <a:xfrm>
            <a:off x="958736" y="3551027"/>
            <a:ext cx="419502" cy="419502"/>
          </a:xfrm>
          <a:prstGeom prst="rect">
            <a:avLst/>
          </a:prstGeom>
        </p:spPr>
      </p:pic>
      <p:pic>
        <p:nvPicPr>
          <p:cNvPr id="3" name="Picture 2">
            <a:extLst>
              <a:ext uri="{FF2B5EF4-FFF2-40B4-BE49-F238E27FC236}">
                <a16:creationId xmlns:a16="http://schemas.microsoft.com/office/drawing/2014/main" id="{AD1CB7FC-CCA8-2D4C-9F21-583EEE268181}"/>
              </a:ext>
            </a:extLst>
          </p:cNvPr>
          <p:cNvPicPr>
            <a:picLocks noChangeAspect="1"/>
          </p:cNvPicPr>
          <p:nvPr/>
        </p:nvPicPr>
        <p:blipFill>
          <a:blip r:embed="rId6"/>
          <a:stretch>
            <a:fillRect/>
          </a:stretch>
        </p:blipFill>
        <p:spPr>
          <a:xfrm>
            <a:off x="995989" y="5395527"/>
            <a:ext cx="391765" cy="391765"/>
          </a:xfrm>
          <a:prstGeom prst="rect">
            <a:avLst/>
          </a:prstGeom>
        </p:spPr>
      </p:pic>
      <p:pic>
        <p:nvPicPr>
          <p:cNvPr id="13" name="Picture 12">
            <a:extLst>
              <a:ext uri="{FF2B5EF4-FFF2-40B4-BE49-F238E27FC236}">
                <a16:creationId xmlns:a16="http://schemas.microsoft.com/office/drawing/2014/main" id="{6F3989C2-36F9-0548-8716-8933E6B6CF1F}"/>
              </a:ext>
            </a:extLst>
          </p:cNvPr>
          <p:cNvPicPr>
            <a:picLocks noChangeAspect="1"/>
          </p:cNvPicPr>
          <p:nvPr/>
        </p:nvPicPr>
        <p:blipFill>
          <a:blip r:embed="rId7">
            <a:alphaModFix amt="34000"/>
          </a:blip>
          <a:stretch>
            <a:fillRect/>
          </a:stretch>
        </p:blipFill>
        <p:spPr>
          <a:xfrm>
            <a:off x="907385" y="4132331"/>
            <a:ext cx="480369" cy="305067"/>
          </a:xfrm>
          <a:prstGeom prst="rect">
            <a:avLst/>
          </a:prstGeom>
        </p:spPr>
      </p:pic>
      <p:pic>
        <p:nvPicPr>
          <p:cNvPr id="12" name="Picture 11">
            <a:extLst>
              <a:ext uri="{FF2B5EF4-FFF2-40B4-BE49-F238E27FC236}">
                <a16:creationId xmlns:a16="http://schemas.microsoft.com/office/drawing/2014/main" id="{0CBEE600-4E7F-44DA-95B8-1F13BA1FE63A}"/>
              </a:ext>
            </a:extLst>
          </p:cNvPr>
          <p:cNvPicPr>
            <a:picLocks noChangeAspect="1"/>
          </p:cNvPicPr>
          <p:nvPr/>
        </p:nvPicPr>
        <p:blipFill>
          <a:blip r:embed="rId8"/>
          <a:stretch>
            <a:fillRect/>
          </a:stretch>
        </p:blipFill>
        <p:spPr>
          <a:xfrm>
            <a:off x="9923827" y="38757"/>
            <a:ext cx="2268173" cy="1599678"/>
          </a:xfrm>
          <a:prstGeom prst="rect">
            <a:avLst/>
          </a:prstGeom>
        </p:spPr>
      </p:pic>
      <p:pic>
        <p:nvPicPr>
          <p:cNvPr id="14" name="Picture 13">
            <a:extLst>
              <a:ext uri="{FF2B5EF4-FFF2-40B4-BE49-F238E27FC236}">
                <a16:creationId xmlns:a16="http://schemas.microsoft.com/office/drawing/2014/main" id="{DBA942BC-9D55-471A-84D9-191230D29C81}"/>
              </a:ext>
            </a:extLst>
          </p:cNvPr>
          <p:cNvPicPr>
            <a:picLocks noChangeAspect="1"/>
          </p:cNvPicPr>
          <p:nvPr/>
        </p:nvPicPr>
        <p:blipFill>
          <a:blip r:embed="rId6"/>
          <a:stretch>
            <a:fillRect/>
          </a:stretch>
        </p:blipFill>
        <p:spPr>
          <a:xfrm>
            <a:off x="947746" y="4646803"/>
            <a:ext cx="396883" cy="396883"/>
          </a:xfrm>
          <a:prstGeom prst="rect">
            <a:avLst/>
          </a:prstGeom>
        </p:spPr>
      </p:pic>
      <p:pic>
        <p:nvPicPr>
          <p:cNvPr id="2" name="Picture 1">
            <a:extLst>
              <a:ext uri="{FF2B5EF4-FFF2-40B4-BE49-F238E27FC236}">
                <a16:creationId xmlns:a16="http://schemas.microsoft.com/office/drawing/2014/main" id="{229BFB76-6C84-4818-8210-24139E2410D8}"/>
              </a:ext>
            </a:extLst>
          </p:cNvPr>
          <p:cNvPicPr>
            <a:picLocks noChangeAspect="1"/>
          </p:cNvPicPr>
          <p:nvPr/>
        </p:nvPicPr>
        <p:blipFill>
          <a:blip r:embed="rId9"/>
          <a:stretch>
            <a:fillRect/>
          </a:stretch>
        </p:blipFill>
        <p:spPr>
          <a:xfrm>
            <a:off x="952091" y="4081861"/>
            <a:ext cx="438950" cy="438950"/>
          </a:xfrm>
          <a:prstGeom prst="rect">
            <a:avLst/>
          </a:prstGeom>
        </p:spPr>
      </p:pic>
    </p:spTree>
    <p:extLst>
      <p:ext uri="{BB962C8B-B14F-4D97-AF65-F5344CB8AC3E}">
        <p14:creationId xmlns:p14="http://schemas.microsoft.com/office/powerpoint/2010/main" val="2035617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88"/>
        <p:cNvGrpSpPr/>
        <p:nvPr/>
      </p:nvGrpSpPr>
      <p:grpSpPr>
        <a:xfrm>
          <a:off x="0" y="0"/>
          <a:ext cx="0" cy="0"/>
          <a:chOff x="0" y="0"/>
          <a:chExt cx="0" cy="0"/>
        </a:xfrm>
      </p:grpSpPr>
      <p:graphicFrame>
        <p:nvGraphicFramePr>
          <p:cNvPr id="89" name="Google Shape;89;p1"/>
          <p:cNvGraphicFramePr/>
          <p:nvPr>
            <p:extLst>
              <p:ext uri="{D42A27DB-BD31-4B8C-83A1-F6EECF244321}">
                <p14:modId xmlns:p14="http://schemas.microsoft.com/office/powerpoint/2010/main" val="3208054427"/>
              </p:ext>
            </p:extLst>
          </p:nvPr>
        </p:nvGraphicFramePr>
        <p:xfrm>
          <a:off x="726392" y="1960267"/>
          <a:ext cx="10015239" cy="3743475"/>
        </p:xfrm>
        <a:graphic>
          <a:graphicData uri="http://schemas.openxmlformats.org/drawingml/2006/table">
            <a:tbl>
              <a:tblPr>
                <a:noFill/>
              </a:tblPr>
              <a:tblGrid>
                <a:gridCol w="782384">
                  <a:extLst>
                    <a:ext uri="{9D8B030D-6E8A-4147-A177-3AD203B41FA5}">
                      <a16:colId xmlns:a16="http://schemas.microsoft.com/office/drawing/2014/main" val="20000"/>
                    </a:ext>
                  </a:extLst>
                </a:gridCol>
                <a:gridCol w="9232855">
                  <a:extLst>
                    <a:ext uri="{9D8B030D-6E8A-4147-A177-3AD203B41FA5}">
                      <a16:colId xmlns:a16="http://schemas.microsoft.com/office/drawing/2014/main" val="20001"/>
                    </a:ext>
                  </a:extLst>
                </a:gridCol>
              </a:tblGrid>
              <a:tr h="676550">
                <a:tc>
                  <a:txBody>
                    <a:bodyPr/>
                    <a:lstStyle/>
                    <a:p>
                      <a:pPr marL="0" marR="0" lvl="0" indent="0" algn="l" rtl="0">
                        <a:lnSpc>
                          <a:spcPct val="107000"/>
                        </a:lnSpc>
                        <a:spcBef>
                          <a:spcPts val="0"/>
                        </a:spcBef>
                        <a:spcAft>
                          <a:spcPts val="0"/>
                        </a:spcAft>
                        <a:buNone/>
                      </a:pPr>
                      <a:endParaRPr sz="1600" dirty="0">
                        <a:solidFill>
                          <a:schemeClr val="bg1"/>
                        </a:solidFill>
                        <a:latin typeface="National 2" panose="020B0504030502020203" pitchFamily="34" charset="77"/>
                      </a:endParaRPr>
                    </a:p>
                  </a:txBody>
                  <a:tcPr marL="61950" marR="619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66"/>
                    </a:solidFill>
                  </a:tcPr>
                </a:tc>
                <a:tc>
                  <a:txBody>
                    <a:bodyPr/>
                    <a:lstStyle/>
                    <a:p>
                      <a:pPr marL="0" marR="0" lvl="0" indent="0" algn="ctr" rtl="0">
                        <a:lnSpc>
                          <a:spcPct val="107000"/>
                        </a:lnSpc>
                        <a:spcBef>
                          <a:spcPts val="0"/>
                        </a:spcBef>
                        <a:spcAft>
                          <a:spcPts val="0"/>
                        </a:spcAft>
                        <a:buNone/>
                      </a:pPr>
                      <a:r>
                        <a:rPr lang="en-GB" sz="1600" b="1" u="none" strike="noStrike" cap="none" dirty="0">
                          <a:solidFill>
                            <a:schemeClr val="bg1"/>
                          </a:solidFill>
                          <a:latin typeface="National 2" panose="020B0504030502020203" pitchFamily="34" charset="77"/>
                          <a:ea typeface="Calibri"/>
                          <a:cs typeface="Calibri"/>
                          <a:sym typeface="Calibri"/>
                        </a:rPr>
                        <a:t>Priority Research Questions</a:t>
                      </a:r>
                      <a:endParaRPr sz="1600" dirty="0">
                        <a:solidFill>
                          <a:schemeClr val="bg1"/>
                        </a:solidFill>
                        <a:latin typeface="National 2" panose="020B0504030502020203" pitchFamily="34" charset="77"/>
                      </a:endParaRPr>
                    </a:p>
                  </a:txBody>
                  <a:tcPr marL="61950" marR="619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366"/>
                    </a:solidFill>
                  </a:tcPr>
                </a:tc>
                <a:extLst>
                  <a:ext uri="{0D108BD9-81ED-4DB2-BD59-A6C34878D82A}">
                    <a16:rowId xmlns:a16="http://schemas.microsoft.com/office/drawing/2014/main" val="10000"/>
                  </a:ext>
                </a:extLst>
              </a:tr>
              <a:tr h="1091225">
                <a:tc>
                  <a:txBody>
                    <a:bodyPr/>
                    <a:lstStyle/>
                    <a:p>
                      <a:pPr marL="0" marR="0" lvl="0" indent="0" algn="l" rtl="0">
                        <a:spcBef>
                          <a:spcPts val="0"/>
                        </a:spcBef>
                        <a:spcAft>
                          <a:spcPts val="0"/>
                        </a:spcAft>
                        <a:buNone/>
                      </a:pPr>
                      <a:endParaRPr sz="1400" u="none" strike="noStrike" cap="none" dirty="0">
                        <a:latin typeface="National 2" panose="020B0504030502020203" pitchFamily="34" charset="77"/>
                        <a:ea typeface="Calibri"/>
                        <a:cs typeface="Calibri"/>
                        <a:sym typeface="Calibri"/>
                      </a:endParaRPr>
                    </a:p>
                  </a:txBody>
                  <a:tcPr marL="68575" marR="6857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rtl="0">
                        <a:spcBef>
                          <a:spcPts val="0"/>
                        </a:spcBef>
                        <a:spcAft>
                          <a:spcPts val="0"/>
                        </a:spcAft>
                        <a:buNone/>
                      </a:pPr>
                      <a:r>
                        <a:rPr lang="en-GB" sz="1400" b="1" u="none" strike="noStrike" cap="none" dirty="0">
                          <a:solidFill>
                            <a:srgbClr val="FF6600"/>
                          </a:solidFill>
                          <a:latin typeface="National 2" panose="020B0504030502020203" pitchFamily="34" charset="77"/>
                          <a:ea typeface="Calibri"/>
                          <a:cs typeface="Calibri"/>
                          <a:sym typeface="Calibri"/>
                        </a:rPr>
                        <a:t>Data &amp; Research Governance: </a:t>
                      </a:r>
                      <a:r>
                        <a:rPr lang="en-US" sz="1400" b="0" i="0" u="none" strike="noStrike" cap="none" dirty="0">
                          <a:solidFill>
                            <a:srgbClr val="000000"/>
                          </a:solidFill>
                          <a:latin typeface="National 2" panose="020B0504030502020203" pitchFamily="34" charset="77"/>
                          <a:ea typeface="Calibri"/>
                          <a:cs typeface="Calibri"/>
                          <a:sym typeface="Calibri"/>
                        </a:rPr>
                        <a:t>How to best support national statistical systems to produce and use sex and gender data during COVID-19 and future pandemics</a:t>
                      </a:r>
                      <a:endParaRPr sz="1400" u="none" strike="noStrike" cap="none" dirty="0">
                        <a:latin typeface="National 2" panose="020B0504030502020203" pitchFamily="34" charset="77"/>
                        <a:ea typeface="Calibri"/>
                        <a:cs typeface="Calibri"/>
                        <a:sym typeface="Calibri"/>
                      </a:endParaRPr>
                    </a:p>
                  </a:txBody>
                  <a:tcPr marL="68575" marR="6857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190825">
                <a:tc>
                  <a:txBody>
                    <a:bodyPr/>
                    <a:lstStyle/>
                    <a:p>
                      <a:pPr marL="0" marR="0" lvl="0" indent="0" algn="l" rtl="0">
                        <a:spcBef>
                          <a:spcPts val="0"/>
                        </a:spcBef>
                        <a:spcAft>
                          <a:spcPts val="0"/>
                        </a:spcAft>
                        <a:buNone/>
                      </a:pPr>
                      <a:endParaRPr sz="1400" u="none" strike="noStrike" cap="none" dirty="0">
                        <a:latin typeface="National 2" panose="020B0504030502020203" pitchFamily="34" charset="77"/>
                        <a:ea typeface="Calibri"/>
                        <a:cs typeface="Calibri"/>
                        <a:sym typeface="Calibri"/>
                      </a:endParaRPr>
                    </a:p>
                  </a:txBody>
                  <a:tcPr marL="68575" marR="6857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rtl="0">
                        <a:spcBef>
                          <a:spcPts val="0"/>
                        </a:spcBef>
                        <a:spcAft>
                          <a:spcPts val="0"/>
                        </a:spcAft>
                        <a:buNone/>
                      </a:pPr>
                      <a:r>
                        <a:rPr lang="en-GB" sz="1400" b="1" u="none" strike="noStrike" cap="none" dirty="0">
                          <a:solidFill>
                            <a:srgbClr val="FF6600"/>
                          </a:solidFill>
                          <a:latin typeface="National 2" panose="020B0504030502020203" pitchFamily="34" charset="77"/>
                          <a:ea typeface="Calibri"/>
                          <a:cs typeface="Calibri"/>
                          <a:sym typeface="Calibri"/>
                        </a:rPr>
                        <a:t>Gender mainstreaming: </a:t>
                      </a:r>
                      <a:r>
                        <a:rPr lang="en-US" sz="1400" b="0" i="0" u="none" strike="noStrike" kern="1200" cap="none" dirty="0">
                          <a:solidFill>
                            <a:srgbClr val="000000"/>
                          </a:solidFill>
                          <a:latin typeface="National 2" panose="020B0504030502020203" pitchFamily="34" charset="77"/>
                          <a:ea typeface="+mn-ea"/>
                          <a:cs typeface="Calibri"/>
                        </a:rPr>
                        <a:t>What do responsive and resilient health systems that address gender bias and advance gender equality look like</a:t>
                      </a:r>
                      <a:r>
                        <a:rPr lang="en-GB" sz="1400" b="0" i="0" u="none" strike="noStrike" kern="1200" cap="none" dirty="0">
                          <a:solidFill>
                            <a:srgbClr val="000000"/>
                          </a:solidFill>
                          <a:latin typeface="National 2" panose="020B0504030502020203" pitchFamily="34" charset="77"/>
                          <a:ea typeface="Calibri"/>
                          <a:cs typeface="Calibri"/>
                          <a:sym typeface="Calibri"/>
                        </a:rPr>
                        <a:t>?</a:t>
                      </a:r>
                      <a:endParaRPr sz="1400" b="0" i="0" u="none" strike="noStrike" kern="1200" cap="none" dirty="0">
                        <a:solidFill>
                          <a:srgbClr val="000000"/>
                        </a:solidFill>
                        <a:latin typeface="National 2" panose="020B0504030502020203" pitchFamily="34" charset="77"/>
                        <a:ea typeface="Calibri"/>
                        <a:cs typeface="Calibri"/>
                        <a:sym typeface="Calibri"/>
                      </a:endParaRPr>
                    </a:p>
                  </a:txBody>
                  <a:tcPr marL="68575" marR="6857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84875">
                <a:tc>
                  <a:txBody>
                    <a:bodyPr/>
                    <a:lstStyle/>
                    <a:p>
                      <a:pPr marL="0" marR="0" lvl="0" indent="0" algn="l" rtl="0">
                        <a:spcBef>
                          <a:spcPts val="0"/>
                        </a:spcBef>
                        <a:spcAft>
                          <a:spcPts val="0"/>
                        </a:spcAft>
                        <a:buNone/>
                      </a:pPr>
                      <a:endParaRPr sz="1400" u="none" strike="noStrike" cap="none" dirty="0">
                        <a:latin typeface="National 2" panose="020B0504030502020203" pitchFamily="34" charset="77"/>
                        <a:ea typeface="Calibri"/>
                        <a:cs typeface="Calibri"/>
                        <a:sym typeface="Calibri"/>
                      </a:endParaRPr>
                    </a:p>
                  </a:txBody>
                  <a:tcPr marL="68575" marR="68575"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rtl="0">
                        <a:spcBef>
                          <a:spcPts val="0"/>
                        </a:spcBef>
                        <a:spcAft>
                          <a:spcPts val="0"/>
                        </a:spcAft>
                        <a:buNone/>
                      </a:pPr>
                      <a:r>
                        <a:rPr lang="en-GB" sz="1400" b="1" u="none" strike="noStrike" cap="none" dirty="0">
                          <a:solidFill>
                            <a:srgbClr val="FF6600"/>
                          </a:solidFill>
                          <a:latin typeface="National 2" panose="020B0504030502020203" pitchFamily="34" charset="77"/>
                          <a:ea typeface="Calibri"/>
                          <a:cs typeface="Calibri"/>
                          <a:sym typeface="Calibri"/>
                        </a:rPr>
                        <a:t>Gender mainstreaming: </a:t>
                      </a:r>
                      <a:r>
                        <a:rPr lang="en-US" sz="1400" b="0" i="0" u="none" strike="noStrike" cap="none" dirty="0">
                          <a:solidFill>
                            <a:srgbClr val="000000"/>
                          </a:solidFill>
                          <a:latin typeface="National 2" panose="020B0504030502020203" pitchFamily="34" charset="77"/>
                          <a:ea typeface="Calibri"/>
                          <a:cs typeface="Calibri"/>
                          <a:sym typeface="Calibri"/>
                        </a:rPr>
                        <a:t>To what extent, and how, is gender considered in the current decision making and learning processes for COVID-19</a:t>
                      </a:r>
                      <a:r>
                        <a:rPr lang="en-GB" sz="1400" b="0" i="0" u="none" strike="noStrike" cap="none" dirty="0">
                          <a:solidFill>
                            <a:srgbClr val="000000"/>
                          </a:solidFill>
                          <a:latin typeface="National 2" panose="020B0504030502020203" pitchFamily="34" charset="77"/>
                          <a:ea typeface="Calibri"/>
                          <a:cs typeface="Calibri"/>
                          <a:sym typeface="Calibri"/>
                        </a:rPr>
                        <a:t>?</a:t>
                      </a:r>
                      <a:endParaRPr sz="1400" u="none" strike="noStrike" cap="none" dirty="0">
                        <a:latin typeface="National 2" panose="020B0504030502020203" pitchFamily="34" charset="77"/>
                        <a:ea typeface="Calibri"/>
                        <a:cs typeface="Calibri"/>
                        <a:sym typeface="Calibri"/>
                      </a:endParaRPr>
                    </a:p>
                  </a:txBody>
                  <a:tcPr marL="68575" marR="6857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Google Shape;90;p1">
            <a:extLst>
              <a:ext uri="{FF2B5EF4-FFF2-40B4-BE49-F238E27FC236}">
                <a16:creationId xmlns:a16="http://schemas.microsoft.com/office/drawing/2014/main" id="{61184CFB-F1E2-F548-AE15-D2E48CD1A95C}"/>
              </a:ext>
            </a:extLst>
          </p:cNvPr>
          <p:cNvSpPr txBox="1"/>
          <p:nvPr/>
        </p:nvSpPr>
        <p:spPr>
          <a:xfrm>
            <a:off x="726392" y="493311"/>
            <a:ext cx="10491224" cy="660947"/>
          </a:xfrm>
          <a:prstGeom prst="rect">
            <a:avLst/>
          </a:prstGeom>
          <a:noFill/>
          <a:ln>
            <a:noFill/>
          </a:ln>
        </p:spPr>
        <p:txBody>
          <a:bodyPr spcFirstLastPara="1" wrap="square" lIns="91425" tIns="45700" rIns="91425" bIns="45700" anchor="b" anchorCtr="0">
            <a:normAutofit/>
          </a:bodyPr>
          <a:lstStyle/>
          <a:p>
            <a:pPr lvl="0">
              <a:lnSpc>
                <a:spcPct val="90000"/>
              </a:lnSpc>
              <a:buClr>
                <a:srgbClr val="003366"/>
              </a:buClr>
              <a:buSzPts val="3600"/>
            </a:pPr>
            <a:r>
              <a:rPr lang="en-GB" sz="3600" b="1" dirty="0">
                <a:solidFill>
                  <a:srgbClr val="003366"/>
                </a:solidFill>
                <a:latin typeface="National 2" panose="020B0504030502020203" pitchFamily="34" charset="77"/>
                <a:ea typeface="Arial"/>
                <a:cs typeface="Arial"/>
                <a:sym typeface="Arial"/>
              </a:rPr>
              <a:t>TG5: Governance</a:t>
            </a:r>
          </a:p>
        </p:txBody>
      </p:sp>
      <p:pic>
        <p:nvPicPr>
          <p:cNvPr id="8" name="Picture 7">
            <a:extLst>
              <a:ext uri="{FF2B5EF4-FFF2-40B4-BE49-F238E27FC236}">
                <a16:creationId xmlns:a16="http://schemas.microsoft.com/office/drawing/2014/main" id="{53BC9FD4-2390-0547-B910-34893138A6AD}"/>
              </a:ext>
            </a:extLst>
          </p:cNvPr>
          <p:cNvPicPr>
            <a:picLocks noChangeAspect="1"/>
          </p:cNvPicPr>
          <p:nvPr/>
        </p:nvPicPr>
        <p:blipFill>
          <a:blip r:embed="rId3"/>
          <a:stretch>
            <a:fillRect/>
          </a:stretch>
        </p:blipFill>
        <p:spPr>
          <a:xfrm>
            <a:off x="890914" y="4166165"/>
            <a:ext cx="368751" cy="368751"/>
          </a:xfrm>
          <a:prstGeom prst="rect">
            <a:avLst/>
          </a:prstGeom>
        </p:spPr>
      </p:pic>
      <p:pic>
        <p:nvPicPr>
          <p:cNvPr id="10" name="Picture 9">
            <a:extLst>
              <a:ext uri="{FF2B5EF4-FFF2-40B4-BE49-F238E27FC236}">
                <a16:creationId xmlns:a16="http://schemas.microsoft.com/office/drawing/2014/main" id="{CC181C08-8D4A-EA40-A793-18168D2AC1BB}"/>
              </a:ext>
            </a:extLst>
          </p:cNvPr>
          <p:cNvPicPr>
            <a:picLocks noChangeAspect="1"/>
          </p:cNvPicPr>
          <p:nvPr/>
        </p:nvPicPr>
        <p:blipFill>
          <a:blip r:embed="rId4"/>
          <a:stretch>
            <a:fillRect/>
          </a:stretch>
        </p:blipFill>
        <p:spPr>
          <a:xfrm>
            <a:off x="755011" y="5147351"/>
            <a:ext cx="504654" cy="504654"/>
          </a:xfrm>
          <a:prstGeom prst="rect">
            <a:avLst/>
          </a:prstGeom>
        </p:spPr>
      </p:pic>
      <p:pic>
        <p:nvPicPr>
          <p:cNvPr id="3" name="Picture 2">
            <a:extLst>
              <a:ext uri="{FF2B5EF4-FFF2-40B4-BE49-F238E27FC236}">
                <a16:creationId xmlns:a16="http://schemas.microsoft.com/office/drawing/2014/main" id="{4C16820C-1BFE-5140-8A72-4023D84D354D}"/>
              </a:ext>
            </a:extLst>
          </p:cNvPr>
          <p:cNvPicPr>
            <a:picLocks noChangeAspect="1"/>
          </p:cNvPicPr>
          <p:nvPr/>
        </p:nvPicPr>
        <p:blipFill>
          <a:blip r:embed="rId5"/>
          <a:stretch>
            <a:fillRect/>
          </a:stretch>
        </p:blipFill>
        <p:spPr>
          <a:xfrm>
            <a:off x="861874" y="2971949"/>
            <a:ext cx="368751" cy="368751"/>
          </a:xfrm>
          <a:prstGeom prst="rect">
            <a:avLst/>
          </a:prstGeom>
        </p:spPr>
      </p:pic>
      <p:pic>
        <p:nvPicPr>
          <p:cNvPr id="9" name="Picture 8">
            <a:extLst>
              <a:ext uri="{FF2B5EF4-FFF2-40B4-BE49-F238E27FC236}">
                <a16:creationId xmlns:a16="http://schemas.microsoft.com/office/drawing/2014/main" id="{0DE718F9-CB7A-4724-8373-7B219C4AD2A9}"/>
              </a:ext>
            </a:extLst>
          </p:cNvPr>
          <p:cNvPicPr>
            <a:picLocks noChangeAspect="1"/>
          </p:cNvPicPr>
          <p:nvPr/>
        </p:nvPicPr>
        <p:blipFill>
          <a:blip r:embed="rId5"/>
          <a:stretch>
            <a:fillRect/>
          </a:stretch>
        </p:blipFill>
        <p:spPr>
          <a:xfrm>
            <a:off x="861874" y="2971949"/>
            <a:ext cx="368751" cy="368751"/>
          </a:xfrm>
          <a:prstGeom prst="rect">
            <a:avLst/>
          </a:prstGeom>
        </p:spPr>
      </p:pic>
      <p:pic>
        <p:nvPicPr>
          <p:cNvPr id="4" name="Picture 3">
            <a:extLst>
              <a:ext uri="{FF2B5EF4-FFF2-40B4-BE49-F238E27FC236}">
                <a16:creationId xmlns:a16="http://schemas.microsoft.com/office/drawing/2014/main" id="{3FD7104F-FB6F-48A4-AF3C-42CBE9DC96C3}"/>
              </a:ext>
            </a:extLst>
          </p:cNvPr>
          <p:cNvPicPr>
            <a:picLocks noChangeAspect="1"/>
          </p:cNvPicPr>
          <p:nvPr/>
        </p:nvPicPr>
        <p:blipFill>
          <a:blip r:embed="rId6"/>
          <a:stretch>
            <a:fillRect/>
          </a:stretch>
        </p:blipFill>
        <p:spPr>
          <a:xfrm>
            <a:off x="10451042" y="24168"/>
            <a:ext cx="1533148" cy="1599231"/>
          </a:xfrm>
          <a:prstGeom prst="rect">
            <a:avLst/>
          </a:prstGeom>
        </p:spPr>
      </p:pic>
    </p:spTree>
    <p:extLst>
      <p:ext uri="{BB962C8B-B14F-4D97-AF65-F5344CB8AC3E}">
        <p14:creationId xmlns:p14="http://schemas.microsoft.com/office/powerpoint/2010/main" val="420953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88"/>
        <p:cNvGrpSpPr/>
        <p:nvPr/>
      </p:nvGrpSpPr>
      <p:grpSpPr>
        <a:xfrm>
          <a:off x="0" y="0"/>
          <a:ext cx="0" cy="0"/>
          <a:chOff x="0" y="0"/>
          <a:chExt cx="0" cy="0"/>
        </a:xfrm>
      </p:grpSpPr>
      <p:pic>
        <p:nvPicPr>
          <p:cNvPr id="4" name="Picture 3">
            <a:extLst>
              <a:ext uri="{FF2B5EF4-FFF2-40B4-BE49-F238E27FC236}">
                <a16:creationId xmlns:a16="http://schemas.microsoft.com/office/drawing/2014/main" id="{AACF4138-DE35-43F3-93F1-A65AD5D9AE66}"/>
              </a:ext>
            </a:extLst>
          </p:cNvPr>
          <p:cNvPicPr>
            <a:picLocks noChangeAspect="1"/>
          </p:cNvPicPr>
          <p:nvPr/>
        </p:nvPicPr>
        <p:blipFill rotWithShape="1">
          <a:blip r:embed="rId3"/>
          <a:srcRect l="2696" t="5010" r="3020" b="15156"/>
          <a:stretch/>
        </p:blipFill>
        <p:spPr>
          <a:xfrm>
            <a:off x="1127342" y="1420239"/>
            <a:ext cx="10673046" cy="4786008"/>
          </a:xfrm>
          <a:prstGeom prst="rect">
            <a:avLst/>
          </a:prstGeom>
        </p:spPr>
      </p:pic>
      <p:sp>
        <p:nvSpPr>
          <p:cNvPr id="6" name="Google Shape;90;p1">
            <a:extLst>
              <a:ext uri="{FF2B5EF4-FFF2-40B4-BE49-F238E27FC236}">
                <a16:creationId xmlns:a16="http://schemas.microsoft.com/office/drawing/2014/main" id="{0D2BA353-956C-604F-949F-4C3AE4DC1C3E}"/>
              </a:ext>
            </a:extLst>
          </p:cNvPr>
          <p:cNvSpPr txBox="1"/>
          <p:nvPr/>
        </p:nvSpPr>
        <p:spPr>
          <a:xfrm>
            <a:off x="1751798" y="493311"/>
            <a:ext cx="9465818" cy="660947"/>
          </a:xfrm>
          <a:prstGeom prst="rect">
            <a:avLst/>
          </a:prstGeom>
          <a:noFill/>
          <a:ln>
            <a:noFill/>
          </a:ln>
        </p:spPr>
        <p:txBody>
          <a:bodyPr spcFirstLastPara="1" wrap="square" lIns="91425" tIns="45700" rIns="91425" bIns="45700" anchor="b" anchorCtr="0">
            <a:normAutofit/>
          </a:bodyPr>
          <a:lstStyle/>
          <a:p>
            <a:pPr lvl="0">
              <a:lnSpc>
                <a:spcPct val="90000"/>
              </a:lnSpc>
              <a:buClr>
                <a:srgbClr val="003366"/>
              </a:buClr>
              <a:buSzPts val="3600"/>
            </a:pPr>
            <a:r>
              <a:rPr lang="en-GB" sz="4000" b="1" dirty="0">
                <a:solidFill>
                  <a:srgbClr val="003366"/>
                </a:solidFill>
                <a:latin typeface="National 2" panose="020B0504030502020203" pitchFamily="34" charset="77"/>
                <a:ea typeface="Arial"/>
                <a:cs typeface="Arial"/>
                <a:sym typeface="Arial"/>
              </a:rPr>
              <a:t>TG5: Governance</a:t>
            </a:r>
          </a:p>
        </p:txBody>
      </p:sp>
      <p:pic>
        <p:nvPicPr>
          <p:cNvPr id="7" name="Graphic 1">
            <a:extLst>
              <a:ext uri="{FF2B5EF4-FFF2-40B4-BE49-F238E27FC236}">
                <a16:creationId xmlns:a16="http://schemas.microsoft.com/office/drawing/2014/main" id="{EAB3E981-952C-2346-98A1-EAC5DDD5EA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904" y="460294"/>
            <a:ext cx="1324996" cy="660947"/>
          </a:xfrm>
          <a:prstGeom prst="rect">
            <a:avLst/>
          </a:prstGeom>
        </p:spPr>
      </p:pic>
      <p:pic>
        <p:nvPicPr>
          <p:cNvPr id="2" name="Picture 1">
            <a:extLst>
              <a:ext uri="{FF2B5EF4-FFF2-40B4-BE49-F238E27FC236}">
                <a16:creationId xmlns:a16="http://schemas.microsoft.com/office/drawing/2014/main" id="{B4008DBA-DA6A-4A9A-A5B4-91B776A01F85}"/>
              </a:ext>
            </a:extLst>
          </p:cNvPr>
          <p:cNvPicPr>
            <a:picLocks noChangeAspect="1"/>
          </p:cNvPicPr>
          <p:nvPr/>
        </p:nvPicPr>
        <p:blipFill>
          <a:blip r:embed="rId6"/>
          <a:stretch>
            <a:fillRect/>
          </a:stretch>
        </p:blipFill>
        <p:spPr>
          <a:xfrm>
            <a:off x="10833253" y="1178"/>
            <a:ext cx="1246522" cy="1301150"/>
          </a:xfrm>
          <a:prstGeom prst="rect">
            <a:avLst/>
          </a:prstGeom>
        </p:spPr>
      </p:pic>
    </p:spTree>
    <p:extLst>
      <p:ext uri="{BB962C8B-B14F-4D97-AF65-F5344CB8AC3E}">
        <p14:creationId xmlns:p14="http://schemas.microsoft.com/office/powerpoint/2010/main" val="1857113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Google Shape;90;p1">
            <a:extLst>
              <a:ext uri="{FF2B5EF4-FFF2-40B4-BE49-F238E27FC236}">
                <a16:creationId xmlns:a16="http://schemas.microsoft.com/office/drawing/2014/main" id="{8F528D90-6A98-8149-8EE1-3FD36A09C9DD}"/>
              </a:ext>
            </a:extLst>
          </p:cNvPr>
          <p:cNvSpPr txBox="1"/>
          <p:nvPr/>
        </p:nvSpPr>
        <p:spPr>
          <a:xfrm>
            <a:off x="1751798" y="493311"/>
            <a:ext cx="9465818" cy="660947"/>
          </a:xfrm>
          <a:prstGeom prst="rect">
            <a:avLst/>
          </a:prstGeom>
          <a:noFill/>
          <a:ln>
            <a:noFill/>
          </a:ln>
        </p:spPr>
        <p:txBody>
          <a:bodyPr spcFirstLastPara="1" wrap="square" lIns="91425" tIns="45700" rIns="91425" bIns="45700" anchor="b" anchorCtr="0">
            <a:normAutofit/>
          </a:bodyPr>
          <a:lstStyle/>
          <a:p>
            <a:pPr lvl="0">
              <a:lnSpc>
                <a:spcPct val="90000"/>
              </a:lnSpc>
              <a:buClr>
                <a:srgbClr val="003366"/>
              </a:buClr>
              <a:buSzPts val="3600"/>
            </a:pPr>
            <a:r>
              <a:rPr lang="en-GB" sz="4000" b="1" dirty="0">
                <a:solidFill>
                  <a:srgbClr val="003366"/>
                </a:solidFill>
                <a:latin typeface="National 2" panose="020B0504030502020203" pitchFamily="34" charset="77"/>
                <a:ea typeface="Arial"/>
                <a:cs typeface="Arial"/>
                <a:sym typeface="Arial"/>
              </a:rPr>
              <a:t>Integrate &amp; Increase $$ </a:t>
            </a:r>
          </a:p>
        </p:txBody>
      </p:sp>
      <p:pic>
        <p:nvPicPr>
          <p:cNvPr id="5" name="Graphic 1">
            <a:extLst>
              <a:ext uri="{FF2B5EF4-FFF2-40B4-BE49-F238E27FC236}">
                <a16:creationId xmlns:a16="http://schemas.microsoft.com/office/drawing/2014/main" id="{2FC72705-CAA2-204B-B4A5-A914291195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098" y="576602"/>
            <a:ext cx="1382915" cy="663236"/>
          </a:xfrm>
          <a:prstGeom prst="rect">
            <a:avLst/>
          </a:prstGeom>
        </p:spPr>
      </p:pic>
      <p:sp>
        <p:nvSpPr>
          <p:cNvPr id="6" name="TextBox 5">
            <a:extLst>
              <a:ext uri="{FF2B5EF4-FFF2-40B4-BE49-F238E27FC236}">
                <a16:creationId xmlns:a16="http://schemas.microsoft.com/office/drawing/2014/main" id="{CEF8B5ED-7CDC-B844-87BC-888E70EDE73F}"/>
              </a:ext>
            </a:extLst>
          </p:cNvPr>
          <p:cNvSpPr txBox="1"/>
          <p:nvPr/>
        </p:nvSpPr>
        <p:spPr>
          <a:xfrm>
            <a:off x="1751798" y="1154258"/>
            <a:ext cx="9950115" cy="4755148"/>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003366"/>
                </a:solidFill>
                <a:latin typeface="National 2" panose="020B0504030502020203" pitchFamily="34" charset="77"/>
              </a:rPr>
              <a:t>Integrate sex &amp; gender into existing research investments &amp; platforms</a:t>
            </a:r>
          </a:p>
          <a:p>
            <a:endParaRPr lang="en-US" dirty="0">
              <a:solidFill>
                <a:srgbClr val="003366"/>
              </a:solidFill>
              <a:latin typeface="National 2" panose="020B0504030502020203" pitchFamily="34" charset="77"/>
            </a:endParaRPr>
          </a:p>
          <a:p>
            <a:pPr marL="285750" indent="-285750">
              <a:buFont typeface="Arial" panose="020B0604020202020204" pitchFamily="34" charset="0"/>
              <a:buChar char="•"/>
            </a:pPr>
            <a:r>
              <a:rPr lang="en-US" sz="2000" b="1" dirty="0">
                <a:solidFill>
                  <a:srgbClr val="003366"/>
                </a:solidFill>
                <a:latin typeface="National 2" panose="020B0504030502020203" pitchFamily="34" charset="77"/>
              </a:rPr>
              <a:t>Increase investment in high-impact and high-quality research that addresses  </a:t>
            </a:r>
          </a:p>
          <a:p>
            <a:pPr marL="742950" lvl="1" indent="-285750">
              <a:spcAft>
                <a:spcPts val="600"/>
              </a:spcAft>
              <a:buFont typeface="Arial" panose="020B0604020202020204" pitchFamily="34" charset="0"/>
              <a:buChar char="•"/>
            </a:pPr>
            <a:r>
              <a:rPr lang="en-US" sz="2000" dirty="0">
                <a:solidFill>
                  <a:srgbClr val="003366"/>
                </a:solidFill>
                <a:latin typeface="National 2" panose="020B0504030502020203" pitchFamily="34" charset="77"/>
              </a:rPr>
              <a:t>Sex and gender in vaccine and therapeutics R&amp;D</a:t>
            </a:r>
          </a:p>
          <a:p>
            <a:pPr marL="742950" lvl="1" indent="-285750">
              <a:spcAft>
                <a:spcPts val="600"/>
              </a:spcAft>
              <a:buFont typeface="Arial" panose="020B0604020202020204" pitchFamily="34" charset="0"/>
              <a:buChar char="•"/>
            </a:pPr>
            <a:r>
              <a:rPr lang="en-US" sz="2000" dirty="0">
                <a:solidFill>
                  <a:srgbClr val="003366"/>
                </a:solidFill>
                <a:latin typeface="National 2" panose="020B0504030502020203" pitchFamily="34" charset="77"/>
              </a:rPr>
              <a:t>Real-time research on vaccine hesitancy and uptake</a:t>
            </a:r>
          </a:p>
          <a:p>
            <a:pPr marL="742950" lvl="1" indent="-285750">
              <a:spcAft>
                <a:spcPts val="600"/>
              </a:spcAft>
              <a:buFont typeface="Arial" panose="020B0604020202020204" pitchFamily="34" charset="0"/>
              <a:buChar char="•"/>
            </a:pPr>
            <a:r>
              <a:rPr lang="en-US" sz="2000" dirty="0">
                <a:solidFill>
                  <a:srgbClr val="003366"/>
                </a:solidFill>
                <a:latin typeface="National 2" panose="020B0504030502020203" pitchFamily="34" charset="77"/>
              </a:rPr>
              <a:t>Indirect and long-term impacts on health and wellbeing, including GBV, mental health  </a:t>
            </a:r>
          </a:p>
          <a:p>
            <a:pPr marL="742950" lvl="1" indent="-285750">
              <a:spcAft>
                <a:spcPts val="600"/>
              </a:spcAft>
              <a:buFont typeface="Arial" panose="020B0604020202020204" pitchFamily="34" charset="0"/>
              <a:buChar char="•"/>
            </a:pPr>
            <a:r>
              <a:rPr lang="en-US" sz="2000" dirty="0">
                <a:solidFill>
                  <a:srgbClr val="003366"/>
                </a:solidFill>
                <a:latin typeface="National 2" panose="020B0504030502020203" pitchFamily="34" charset="77"/>
              </a:rPr>
              <a:t>Implementation research to design, evaluate and learn from gender-responsive policies, responses and adaptations in health service delivery that promote gender equality or mitigate gender inequalities</a:t>
            </a:r>
          </a:p>
          <a:p>
            <a:pPr marL="742950" lvl="1" indent="-285750">
              <a:spcAft>
                <a:spcPts val="600"/>
              </a:spcAft>
              <a:buFont typeface="Arial" panose="020B0604020202020204" pitchFamily="34" charset="0"/>
              <a:buChar char="•"/>
            </a:pPr>
            <a:r>
              <a:rPr lang="en-US" sz="2000" dirty="0">
                <a:solidFill>
                  <a:srgbClr val="003366"/>
                </a:solidFill>
                <a:latin typeface="National 2" panose="020B0504030502020203" pitchFamily="34" charset="77"/>
              </a:rPr>
              <a:t>Research that supports multi-sectoral action to address to gendered social determinants and consequences of COVID-19 on those most marginalized</a:t>
            </a:r>
          </a:p>
          <a:p>
            <a:pPr marL="742950" lvl="1" indent="-285750">
              <a:spcAft>
                <a:spcPts val="600"/>
              </a:spcAft>
              <a:buFont typeface="Arial" panose="020B0604020202020204" pitchFamily="34" charset="0"/>
              <a:buChar char="•"/>
            </a:pPr>
            <a:r>
              <a:rPr lang="en-US" sz="2000" dirty="0">
                <a:solidFill>
                  <a:srgbClr val="003366"/>
                </a:solidFill>
                <a:latin typeface="National 2" panose="020B0504030502020203" pitchFamily="34" charset="77"/>
              </a:rPr>
              <a:t>Research that reveals and transforms the gender power dynamics in health system decision making for COVID-19</a:t>
            </a:r>
          </a:p>
        </p:txBody>
      </p:sp>
      <p:pic>
        <p:nvPicPr>
          <p:cNvPr id="7" name="Picture 6">
            <a:extLst>
              <a:ext uri="{FF2B5EF4-FFF2-40B4-BE49-F238E27FC236}">
                <a16:creationId xmlns:a16="http://schemas.microsoft.com/office/drawing/2014/main" id="{FA5A28E0-1F91-704C-A014-75C34EDC195A}"/>
              </a:ext>
            </a:extLst>
          </p:cNvPr>
          <p:cNvPicPr>
            <a:picLocks noChangeAspect="1"/>
          </p:cNvPicPr>
          <p:nvPr/>
        </p:nvPicPr>
        <p:blipFill>
          <a:blip r:embed="rId5"/>
          <a:stretch>
            <a:fillRect/>
          </a:stretch>
        </p:blipFill>
        <p:spPr>
          <a:xfrm>
            <a:off x="1323976" y="1892975"/>
            <a:ext cx="323849" cy="323849"/>
          </a:xfrm>
          <a:prstGeom prst="rect">
            <a:avLst/>
          </a:prstGeom>
        </p:spPr>
      </p:pic>
      <p:pic>
        <p:nvPicPr>
          <p:cNvPr id="10" name="Picture 9">
            <a:extLst>
              <a:ext uri="{FF2B5EF4-FFF2-40B4-BE49-F238E27FC236}">
                <a16:creationId xmlns:a16="http://schemas.microsoft.com/office/drawing/2014/main" id="{FFCF424F-447C-C541-BE43-0E07C555D3A1}"/>
              </a:ext>
            </a:extLst>
          </p:cNvPr>
          <p:cNvPicPr>
            <a:picLocks noChangeAspect="1"/>
          </p:cNvPicPr>
          <p:nvPr/>
        </p:nvPicPr>
        <p:blipFill>
          <a:blip r:embed="rId6"/>
          <a:stretch>
            <a:fillRect/>
          </a:stretch>
        </p:blipFill>
        <p:spPr>
          <a:xfrm rot="5400000">
            <a:off x="1299411" y="1293396"/>
            <a:ext cx="323851" cy="323851"/>
          </a:xfrm>
          <a:prstGeom prst="rect">
            <a:avLst/>
          </a:prstGeom>
        </p:spPr>
      </p:pic>
    </p:spTree>
    <p:extLst>
      <p:ext uri="{BB962C8B-B14F-4D97-AF65-F5344CB8AC3E}">
        <p14:creationId xmlns:p14="http://schemas.microsoft.com/office/powerpoint/2010/main" val="3340127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800" dirty="0" smtClean="0">
            <a:latin typeface="National 2 Light" panose="020B0304030502020203" pitchFamily="34"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TotalTime>
  <Words>1083</Words>
  <Application>Microsoft Office PowerPoint</Application>
  <PresentationFormat>Widescreen</PresentationFormat>
  <Paragraphs>81</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National 2 Medium</vt:lpstr>
      <vt:lpstr>Calibri Light</vt:lpstr>
      <vt:lpstr>National 2</vt:lpstr>
      <vt:lpstr>National 2 Light</vt:lpstr>
      <vt:lpstr>Segoe UI</vt:lpstr>
      <vt:lpstr>Arial</vt:lpstr>
      <vt:lpstr>Times New Roman</vt:lpstr>
      <vt:lpstr>Calibri</vt:lpstr>
      <vt:lpstr>Office Theme</vt:lpstr>
      <vt:lpstr>PowerPoint Presentation</vt:lpstr>
      <vt:lpstr>Why does it matter?</vt:lpstr>
      <vt:lpstr>Global and regional conversations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Scarlett Thorby-Lister</dc:creator>
  <cp:lastModifiedBy>Asha  George</cp:lastModifiedBy>
  <cp:revision>164</cp:revision>
  <dcterms:created xsi:type="dcterms:W3CDTF">2020-12-03T03:23:56Z</dcterms:created>
  <dcterms:modified xsi:type="dcterms:W3CDTF">2022-01-20T20:00:25Z</dcterms:modified>
</cp:coreProperties>
</file>